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embeddings/oleObject13.bin" ContentType="application/vnd.openxmlformats-officedocument.oleObject"/>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5"/>
  </p:notesMasterIdLst>
  <p:sldIdLst>
    <p:sldId id="256" r:id="rId2"/>
    <p:sldId id="297" r:id="rId3"/>
    <p:sldId id="257" r:id="rId4"/>
    <p:sldId id="259" r:id="rId5"/>
    <p:sldId id="332" r:id="rId6"/>
    <p:sldId id="314" r:id="rId7"/>
    <p:sldId id="258" r:id="rId8"/>
    <p:sldId id="260" r:id="rId9"/>
    <p:sldId id="261" r:id="rId10"/>
    <p:sldId id="263" r:id="rId11"/>
    <p:sldId id="316" r:id="rId12"/>
    <p:sldId id="281" r:id="rId13"/>
    <p:sldId id="264" r:id="rId14"/>
    <p:sldId id="267" r:id="rId15"/>
    <p:sldId id="282" r:id="rId16"/>
    <p:sldId id="269" r:id="rId17"/>
    <p:sldId id="271" r:id="rId18"/>
    <p:sldId id="286" r:id="rId19"/>
    <p:sldId id="270" r:id="rId20"/>
    <p:sldId id="279" r:id="rId21"/>
    <p:sldId id="293" r:id="rId22"/>
    <p:sldId id="274" r:id="rId23"/>
    <p:sldId id="273" r:id="rId24"/>
    <p:sldId id="275" r:id="rId25"/>
    <p:sldId id="276" r:id="rId26"/>
    <p:sldId id="278" r:id="rId27"/>
    <p:sldId id="295" r:id="rId28"/>
    <p:sldId id="296" r:id="rId29"/>
    <p:sldId id="298" r:id="rId30"/>
    <p:sldId id="277" r:id="rId31"/>
    <p:sldId id="283" r:id="rId32"/>
    <p:sldId id="284" r:id="rId33"/>
    <p:sldId id="285" r:id="rId34"/>
    <p:sldId id="288" r:id="rId35"/>
    <p:sldId id="287" r:id="rId36"/>
    <p:sldId id="289" r:id="rId37"/>
    <p:sldId id="290" r:id="rId38"/>
    <p:sldId id="292" r:id="rId39"/>
    <p:sldId id="299" r:id="rId40"/>
    <p:sldId id="300" r:id="rId41"/>
    <p:sldId id="302" r:id="rId42"/>
    <p:sldId id="301" r:id="rId43"/>
    <p:sldId id="303" r:id="rId44"/>
    <p:sldId id="304" r:id="rId45"/>
    <p:sldId id="305" r:id="rId46"/>
    <p:sldId id="306" r:id="rId47"/>
    <p:sldId id="307" r:id="rId48"/>
    <p:sldId id="308" r:id="rId49"/>
    <p:sldId id="309" r:id="rId50"/>
    <p:sldId id="313" r:id="rId51"/>
    <p:sldId id="311" r:id="rId52"/>
    <p:sldId id="310" r:id="rId53"/>
    <p:sldId id="312" r:id="rId54"/>
    <p:sldId id="315" r:id="rId55"/>
    <p:sldId id="324" r:id="rId56"/>
    <p:sldId id="317" r:id="rId57"/>
    <p:sldId id="327" r:id="rId58"/>
    <p:sldId id="345" r:id="rId59"/>
    <p:sldId id="318" r:id="rId60"/>
    <p:sldId id="325" r:id="rId61"/>
    <p:sldId id="319" r:id="rId62"/>
    <p:sldId id="326" r:id="rId63"/>
    <p:sldId id="328" r:id="rId64"/>
    <p:sldId id="321" r:id="rId65"/>
    <p:sldId id="323" r:id="rId66"/>
    <p:sldId id="322" r:id="rId67"/>
    <p:sldId id="320" r:id="rId68"/>
    <p:sldId id="329" r:id="rId69"/>
    <p:sldId id="331" r:id="rId70"/>
    <p:sldId id="347" r:id="rId71"/>
    <p:sldId id="330" r:id="rId72"/>
    <p:sldId id="335" r:id="rId73"/>
    <p:sldId id="334" r:id="rId74"/>
    <p:sldId id="337" r:id="rId75"/>
    <p:sldId id="338" r:id="rId76"/>
    <p:sldId id="336" r:id="rId77"/>
    <p:sldId id="340" r:id="rId78"/>
    <p:sldId id="341" r:id="rId79"/>
    <p:sldId id="342" r:id="rId80"/>
    <p:sldId id="343" r:id="rId81"/>
    <p:sldId id="344" r:id="rId82"/>
    <p:sldId id="346" r:id="rId83"/>
    <p:sldId id="348" r:id="rId8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990" autoAdjust="0"/>
  </p:normalViewPr>
  <p:slideViewPr>
    <p:cSldViewPr snapToGrid="0">
      <p:cViewPr>
        <p:scale>
          <a:sx n="150" d="100"/>
          <a:sy n="150" d="100"/>
        </p:scale>
        <p:origin x="-600" y="-3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notesMaster" Target="notesMasters/notesMaster1.xml"/><Relationship Id="rId86" Type="http://schemas.openxmlformats.org/officeDocument/2006/relationships/printerSettings" Target="printerSettings/printerSettings1.bin"/><Relationship Id="rId87" Type="http://schemas.openxmlformats.org/officeDocument/2006/relationships/presProps" Target="presProps.xml"/><Relationship Id="rId88" Type="http://schemas.openxmlformats.org/officeDocument/2006/relationships/viewProps" Target="viewProps.xml"/><Relationship Id="rId89"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 Id="rId2" Type="http://schemas.openxmlformats.org/officeDocument/2006/relationships/image" Target="../media/image5.emf"/><Relationship Id="rId3"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5" Type="http://schemas.openxmlformats.org/officeDocument/2006/relationships/image" Target="../media/image11.emf"/><Relationship Id="rId6" Type="http://schemas.openxmlformats.org/officeDocument/2006/relationships/image" Target="../media/image12.emf"/><Relationship Id="rId1" Type="http://schemas.openxmlformats.org/officeDocument/2006/relationships/image" Target="../media/image7.emf"/><Relationship Id="rId2" Type="http://schemas.openxmlformats.org/officeDocument/2006/relationships/image" Target="../media/image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emf"/><Relationship Id="rId2" Type="http://schemas.openxmlformats.org/officeDocument/2006/relationships/image" Target="../media/image1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559D7DB-79A3-8D4D-8B82-EB20245D8494}" type="datetimeFigureOut">
              <a:rPr lang="en-US" smtClean="0"/>
              <a:t>2/20/18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3744825-0E63-D140-A79A-5A37A8B6F2C0}" type="slidenum">
              <a:rPr lang="en-US" smtClean="0"/>
              <a:t>‹#›</a:t>
            </a:fld>
            <a:endParaRPr lang="en-US"/>
          </a:p>
        </p:txBody>
      </p:sp>
    </p:spTree>
    <p:extLst>
      <p:ext uri="{BB962C8B-B14F-4D97-AF65-F5344CB8AC3E}">
        <p14:creationId xmlns:p14="http://schemas.microsoft.com/office/powerpoint/2010/main" val="258250113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Declare state</a:t>
            </a:r>
            <a:r>
              <a:rPr lang="en-US" baseline="0" dirty="0" smtClean="0"/>
              <a:t> variables, parameters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Initialize </a:t>
            </a:r>
            <a:r>
              <a:rPr lang="en-US" dirty="0" smtClean="0"/>
              <a:t>state</a:t>
            </a:r>
            <a:r>
              <a:rPr lang="en-US" baseline="0" dirty="0" smtClean="0"/>
              <a:t> variables, parameters</a:t>
            </a:r>
          </a:p>
          <a:p>
            <a:pPr marL="0" indent="0">
              <a:buFont typeface="Arial"/>
              <a:buNone/>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3744825-0E63-D140-A79A-5A37A8B6F2C0}" type="slidenum">
              <a:rPr lang="en-US" smtClean="0"/>
              <a:t>8</a:t>
            </a:fld>
            <a:endParaRPr lang="en-US"/>
          </a:p>
        </p:txBody>
      </p:sp>
    </p:spTree>
    <p:extLst>
      <p:ext uri="{BB962C8B-B14F-4D97-AF65-F5344CB8AC3E}">
        <p14:creationId xmlns:p14="http://schemas.microsoft.com/office/powerpoint/2010/main" val="1770800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“closed-form” and “analytic” solutions are the same thing.</a:t>
            </a:r>
            <a:endParaRPr lang="en-US" dirty="0"/>
          </a:p>
        </p:txBody>
      </p:sp>
      <p:sp>
        <p:nvSpPr>
          <p:cNvPr id="4" name="Slide Number Placeholder 3"/>
          <p:cNvSpPr>
            <a:spLocks noGrp="1"/>
          </p:cNvSpPr>
          <p:nvPr>
            <p:ph type="sldNum" sz="quarter" idx="10"/>
          </p:nvPr>
        </p:nvSpPr>
        <p:spPr/>
        <p:txBody>
          <a:bodyPr/>
          <a:lstStyle/>
          <a:p>
            <a:fld id="{63744825-0E63-D140-A79A-5A37A8B6F2C0}" type="slidenum">
              <a:rPr lang="en-US" smtClean="0"/>
              <a:t>54</a:t>
            </a:fld>
            <a:endParaRPr lang="en-US"/>
          </a:p>
        </p:txBody>
      </p:sp>
    </p:spTree>
    <p:extLst>
      <p:ext uri="{BB962C8B-B14F-4D97-AF65-F5344CB8AC3E}">
        <p14:creationId xmlns:p14="http://schemas.microsoft.com/office/powerpoint/2010/main" val="522093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Elaborate</a:t>
            </a:r>
            <a:r>
              <a:rPr lang="en-US" baseline="0" dirty="0" smtClean="0"/>
              <a:t> on “</a:t>
            </a:r>
            <a:r>
              <a:rPr lang="en-US" dirty="0" smtClean="0">
                <a:solidFill>
                  <a:srgbClr val="008000"/>
                </a:solidFill>
                <a:latin typeface="Consolas"/>
                <a:cs typeface="Consolas"/>
              </a:rPr>
              <a:t>make spotless”</a:t>
            </a:r>
          </a:p>
          <a:p>
            <a:endParaRPr lang="en-US" dirty="0"/>
          </a:p>
        </p:txBody>
      </p:sp>
      <p:sp>
        <p:nvSpPr>
          <p:cNvPr id="4" name="Slide Number Placeholder 3"/>
          <p:cNvSpPr>
            <a:spLocks noGrp="1"/>
          </p:cNvSpPr>
          <p:nvPr>
            <p:ph type="sldNum" sz="quarter" idx="10"/>
          </p:nvPr>
        </p:nvSpPr>
        <p:spPr/>
        <p:txBody>
          <a:bodyPr/>
          <a:lstStyle/>
          <a:p>
            <a:fld id="{63744825-0E63-D140-A79A-5A37A8B6F2C0}" type="slidenum">
              <a:rPr lang="en-US" smtClean="0"/>
              <a:t>55</a:t>
            </a:fld>
            <a:endParaRPr lang="en-US"/>
          </a:p>
        </p:txBody>
      </p:sp>
    </p:spTree>
    <p:extLst>
      <p:ext uri="{BB962C8B-B14F-4D97-AF65-F5344CB8AC3E}">
        <p14:creationId xmlns:p14="http://schemas.microsoft.com/office/powerpoint/2010/main" val="719828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our acceleration is constant our derivative job is very simple.</a:t>
            </a:r>
            <a:endParaRPr lang="en-US" dirty="0"/>
          </a:p>
        </p:txBody>
      </p:sp>
      <p:sp>
        <p:nvSpPr>
          <p:cNvPr id="4" name="Slide Number Placeholder 3"/>
          <p:cNvSpPr>
            <a:spLocks noGrp="1"/>
          </p:cNvSpPr>
          <p:nvPr>
            <p:ph type="sldNum" sz="quarter" idx="10"/>
          </p:nvPr>
        </p:nvSpPr>
        <p:spPr/>
        <p:txBody>
          <a:bodyPr/>
          <a:lstStyle/>
          <a:p>
            <a:fld id="{63744825-0E63-D140-A79A-5A37A8B6F2C0}" type="slidenum">
              <a:rPr lang="en-US" smtClean="0"/>
              <a:t>60</a:t>
            </a:fld>
            <a:endParaRPr lang="en-US"/>
          </a:p>
        </p:txBody>
      </p:sp>
    </p:spTree>
    <p:extLst>
      <p:ext uri="{BB962C8B-B14F-4D97-AF65-F5344CB8AC3E}">
        <p14:creationId xmlns:p14="http://schemas.microsoft.com/office/powerpoint/2010/main" val="33864566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smtClean="0"/>
              <a:t>Discuss the four updates:</a:t>
            </a:r>
          </a:p>
          <a:p>
            <a:pPr marL="171450" indent="-171450">
              <a:buFont typeface="Arial"/>
              <a:buChar char="•"/>
            </a:pPr>
            <a:r>
              <a:rPr lang="en-US" dirty="0" smtClean="0"/>
              <a:t>LIBRARY</a:t>
            </a:r>
            <a:r>
              <a:rPr lang="en-US" baseline="0" dirty="0" smtClean="0"/>
              <a:t> DEPENDENCIES</a:t>
            </a:r>
          </a:p>
          <a:p>
            <a:pPr marL="171450" indent="-171450">
              <a:buFont typeface="Arial"/>
              <a:buChar char="•"/>
            </a:pPr>
            <a:r>
              <a:rPr lang="en-US" baseline="0" dirty="0" smtClean="0"/>
              <a:t>##includes</a:t>
            </a:r>
          </a:p>
          <a:p>
            <a:pPr marL="171450" indent="-171450">
              <a:buFont typeface="Arial"/>
              <a:buChar char="•"/>
            </a:pPr>
            <a:r>
              <a:rPr lang="en-US" baseline="0" dirty="0" smtClean="0"/>
              <a:t>Derivative and integration jobs</a:t>
            </a:r>
          </a:p>
          <a:p>
            <a:pPr marL="171450" indent="-171450">
              <a:buFont typeface="Arial"/>
              <a:buChar char="•"/>
            </a:pPr>
            <a:r>
              <a:rPr lang="en-US" baseline="0" dirty="0" err="1" smtClean="0"/>
              <a:t>Integloop</a:t>
            </a:r>
            <a:endParaRPr lang="en-US" baseline="0" dirty="0" smtClean="0"/>
          </a:p>
          <a:p>
            <a:pPr marL="171450" indent="-171450">
              <a:buFont typeface="Arial"/>
              <a:buChar char="•"/>
            </a:pPr>
            <a:endParaRPr lang="en-US" baseline="0" dirty="0" smtClean="0"/>
          </a:p>
          <a:p>
            <a:pPr marL="171450" indent="-171450">
              <a:buFont typeface="Arial"/>
              <a:buChar char="•"/>
            </a:pPr>
            <a:r>
              <a:rPr lang="en-US" baseline="0" dirty="0" smtClean="0"/>
              <a:t>trick-ret is returned to the scheduler to it when the integration step is complete.</a:t>
            </a:r>
            <a:endParaRPr lang="en-US" dirty="0"/>
          </a:p>
        </p:txBody>
      </p:sp>
      <p:sp>
        <p:nvSpPr>
          <p:cNvPr id="4" name="Slide Number Placeholder 3"/>
          <p:cNvSpPr>
            <a:spLocks noGrp="1"/>
          </p:cNvSpPr>
          <p:nvPr>
            <p:ph type="sldNum" sz="quarter" idx="10"/>
          </p:nvPr>
        </p:nvSpPr>
        <p:spPr/>
        <p:txBody>
          <a:bodyPr/>
          <a:lstStyle/>
          <a:p>
            <a:fld id="{63744825-0E63-D140-A79A-5A37A8B6F2C0}" type="slidenum">
              <a:rPr lang="en-US" smtClean="0"/>
              <a:t>67</a:t>
            </a:fld>
            <a:endParaRPr lang="en-US"/>
          </a:p>
        </p:txBody>
      </p:sp>
    </p:spTree>
    <p:extLst>
      <p:ext uri="{BB962C8B-B14F-4D97-AF65-F5344CB8AC3E}">
        <p14:creationId xmlns:p14="http://schemas.microsoft.com/office/powerpoint/2010/main" val="3970026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the </a:t>
            </a:r>
            <a:r>
              <a:rPr lang="en-US" dirty="0" err="1" smtClean="0"/>
              <a:t>integloop</a:t>
            </a:r>
            <a:r>
              <a:rPr lang="en-US" dirty="0" smtClean="0"/>
              <a:t>.</a:t>
            </a:r>
          </a:p>
          <a:p>
            <a:r>
              <a:rPr lang="en-US" dirty="0" smtClean="0"/>
              <a:t>Note that the</a:t>
            </a:r>
            <a:r>
              <a:rPr lang="en-US" baseline="0" dirty="0" smtClean="0"/>
              <a:t> number of state variables is 4.</a:t>
            </a:r>
          </a:p>
          <a:p>
            <a:r>
              <a:rPr lang="en-US" baseline="0" dirty="0" smtClean="0"/>
              <a:t>Indicating four state variables ( </a:t>
            </a:r>
            <a:r>
              <a:rPr lang="en-US" baseline="0" dirty="0" err="1" smtClean="0"/>
              <a:t>pos</a:t>
            </a:r>
            <a:r>
              <a:rPr lang="en-US" baseline="0" dirty="0" smtClean="0"/>
              <a:t>[0], </a:t>
            </a:r>
            <a:r>
              <a:rPr lang="en-US" baseline="0" dirty="0" err="1" smtClean="0"/>
              <a:t>pos</a:t>
            </a:r>
            <a:r>
              <a:rPr lang="en-US" baseline="0" dirty="0" smtClean="0"/>
              <a:t>[1], </a:t>
            </a:r>
            <a:r>
              <a:rPr lang="en-US" baseline="0" dirty="0" err="1" smtClean="0"/>
              <a:t>vel</a:t>
            </a:r>
            <a:r>
              <a:rPr lang="en-US" baseline="0" dirty="0" smtClean="0"/>
              <a:t>[0], </a:t>
            </a:r>
            <a:r>
              <a:rPr lang="en-US" baseline="0" dirty="0" err="1" smtClean="0"/>
              <a:t>vel</a:t>
            </a:r>
            <a:r>
              <a:rPr lang="en-US" baseline="0" dirty="0" smtClean="0"/>
              <a:t>[1]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and four state-derivative variables ( </a:t>
            </a:r>
            <a:r>
              <a:rPr lang="en-US" baseline="0" dirty="0" err="1" smtClean="0"/>
              <a:t>vel</a:t>
            </a:r>
            <a:r>
              <a:rPr lang="en-US" baseline="0" dirty="0" smtClean="0"/>
              <a:t>[0], </a:t>
            </a:r>
            <a:r>
              <a:rPr lang="en-US" baseline="0" dirty="0" err="1" smtClean="0"/>
              <a:t>vel</a:t>
            </a:r>
            <a:r>
              <a:rPr lang="en-US" baseline="0" dirty="0" smtClean="0"/>
              <a:t>[1], </a:t>
            </a:r>
            <a:r>
              <a:rPr lang="en-US" baseline="0" dirty="0" err="1" smtClean="0"/>
              <a:t>acc</a:t>
            </a:r>
            <a:r>
              <a:rPr lang="en-US" baseline="0" dirty="0" smtClean="0"/>
              <a:t>[0], </a:t>
            </a:r>
            <a:r>
              <a:rPr lang="en-US" baseline="0" dirty="0" err="1" smtClean="0"/>
              <a:t>acc</a:t>
            </a:r>
            <a:r>
              <a:rPr lang="en-US" baseline="0" dirty="0" smtClean="0"/>
              <a:t>[1] ).</a:t>
            </a:r>
            <a:endParaRPr lang="en-US" dirty="0" smtClean="0"/>
          </a:p>
          <a:p>
            <a:endParaRPr lang="en-US" dirty="0"/>
          </a:p>
        </p:txBody>
      </p:sp>
      <p:sp>
        <p:nvSpPr>
          <p:cNvPr id="4" name="Slide Number Placeholder 3"/>
          <p:cNvSpPr>
            <a:spLocks noGrp="1"/>
          </p:cNvSpPr>
          <p:nvPr>
            <p:ph type="sldNum" sz="quarter" idx="10"/>
          </p:nvPr>
        </p:nvSpPr>
        <p:spPr/>
        <p:txBody>
          <a:bodyPr/>
          <a:lstStyle/>
          <a:p>
            <a:fld id="{63744825-0E63-D140-A79A-5A37A8B6F2C0}" type="slidenum">
              <a:rPr lang="en-US" smtClean="0"/>
              <a:t>68</a:t>
            </a:fld>
            <a:endParaRPr lang="en-US"/>
          </a:p>
        </p:txBody>
      </p:sp>
    </p:spTree>
    <p:extLst>
      <p:ext uri="{BB962C8B-B14F-4D97-AF65-F5344CB8AC3E}">
        <p14:creationId xmlns:p14="http://schemas.microsoft.com/office/powerpoint/2010/main" val="3284333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Initial Calculations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Cycle state calculation</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down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3744825-0E63-D140-A79A-5A37A8B6F2C0}" type="slidenum">
              <a:rPr lang="en-US" smtClean="0"/>
              <a:t>9</a:t>
            </a:fld>
            <a:endParaRPr lang="en-US"/>
          </a:p>
        </p:txBody>
      </p:sp>
    </p:spTree>
    <p:extLst>
      <p:ext uri="{BB962C8B-B14F-4D97-AF65-F5344CB8AC3E}">
        <p14:creationId xmlns:p14="http://schemas.microsoft.com/office/powerpoint/2010/main" val="684419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44825-0E63-D140-A79A-5A37A8B6F2C0}" type="slidenum">
              <a:rPr lang="en-US" smtClean="0"/>
              <a:t>18</a:t>
            </a:fld>
            <a:endParaRPr lang="en-US"/>
          </a:p>
        </p:txBody>
      </p:sp>
    </p:spTree>
    <p:extLst>
      <p:ext uri="{BB962C8B-B14F-4D97-AF65-F5344CB8AC3E}">
        <p14:creationId xmlns:p14="http://schemas.microsoft.com/office/powerpoint/2010/main" val="1953521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function will calculate the next cannon ball state.</a:t>
            </a:r>
            <a:endParaRPr lang="en-US" dirty="0"/>
          </a:p>
        </p:txBody>
      </p:sp>
      <p:sp>
        <p:nvSpPr>
          <p:cNvPr id="4" name="Slide Number Placeholder 3"/>
          <p:cNvSpPr>
            <a:spLocks noGrp="1"/>
          </p:cNvSpPr>
          <p:nvPr>
            <p:ph type="sldNum" sz="quarter" idx="10"/>
          </p:nvPr>
        </p:nvSpPr>
        <p:spPr/>
        <p:txBody>
          <a:bodyPr/>
          <a:lstStyle/>
          <a:p>
            <a:fld id="{63744825-0E63-D140-A79A-5A37A8B6F2C0}" type="slidenum">
              <a:rPr lang="en-US" smtClean="0"/>
              <a:t>22</a:t>
            </a:fld>
            <a:endParaRPr lang="en-US"/>
          </a:p>
        </p:txBody>
      </p:sp>
    </p:spTree>
    <p:extLst>
      <p:ext uri="{BB962C8B-B14F-4D97-AF65-F5344CB8AC3E}">
        <p14:creationId xmlns:p14="http://schemas.microsoft.com/office/powerpoint/2010/main" val="626120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44825-0E63-D140-A79A-5A37A8B6F2C0}" type="slidenum">
              <a:rPr lang="en-US" smtClean="0"/>
              <a:t>23</a:t>
            </a:fld>
            <a:endParaRPr lang="en-US"/>
          </a:p>
        </p:txBody>
      </p:sp>
    </p:spTree>
    <p:extLst>
      <p:ext uri="{BB962C8B-B14F-4D97-AF65-F5344CB8AC3E}">
        <p14:creationId xmlns:p14="http://schemas.microsoft.com/office/powerpoint/2010/main" val="1534498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Talk about:</a:t>
            </a:r>
          </a:p>
          <a:p>
            <a:pPr marL="171450" indent="-171450">
              <a:buFont typeface="Arial"/>
              <a:buChar char="•"/>
            </a:pPr>
            <a:r>
              <a:rPr lang="en-US" sz="1200" dirty="0" smtClean="0"/>
              <a:t>The PURPOSE</a:t>
            </a:r>
            <a:r>
              <a:rPr lang="en-US" sz="1200" baseline="0" dirty="0" smtClean="0"/>
              <a:t> keyword</a:t>
            </a:r>
          </a:p>
          <a:p>
            <a:pPr marL="171450" indent="-171450">
              <a:buFont typeface="Arial"/>
              <a:buChar char="•"/>
            </a:pPr>
            <a:r>
              <a:rPr lang="en-US" sz="1200" baseline="0" dirty="0" smtClean="0"/>
              <a:t>LIBRARY DEPENDENCIES and how the </a:t>
            </a:r>
            <a:r>
              <a:rPr lang="mr-IN" sz="1200" baseline="0" dirty="0" smtClean="0"/>
              <a:t>–</a:t>
            </a:r>
            <a:r>
              <a:rPr lang="en-US" sz="1200" baseline="0" dirty="0" smtClean="0"/>
              <a:t>I ‘s in TRICK_CFLAGS and TRICK_CXXFLAGS resolve relative paths.</a:t>
            </a:r>
          </a:p>
          <a:p>
            <a:pPr marL="171450" indent="-171450">
              <a:buFont typeface="Arial"/>
              <a:buChar char="•"/>
            </a:pPr>
            <a:r>
              <a:rPr lang="en-US" sz="1200" baseline="0" dirty="0" smtClean="0"/>
              <a:t>The difference between #include and ##include</a:t>
            </a:r>
          </a:p>
          <a:p>
            <a:pPr marL="171450" indent="-171450">
              <a:buFont typeface="Arial"/>
              <a:buChar char="•"/>
            </a:pPr>
            <a:r>
              <a:rPr lang="en-US" sz="1200" baseline="0" dirty="0" smtClean="0"/>
              <a:t>Variables: cannon</a:t>
            </a:r>
          </a:p>
          <a:p>
            <a:pPr marL="171450" indent="-171450">
              <a:buFont typeface="Arial"/>
              <a:buChar char="•"/>
            </a:pPr>
            <a:r>
              <a:rPr lang="en-US" sz="1200" baseline="0" dirty="0" smtClean="0"/>
              <a:t>JOBS</a:t>
            </a:r>
          </a:p>
          <a:p>
            <a:pPr marL="171450" indent="-171450">
              <a:buFont typeface="Arial"/>
              <a:buChar char="•"/>
            </a:pPr>
            <a:r>
              <a:rPr lang="en-US" sz="1200" baseline="0" dirty="0" smtClean="0"/>
              <a:t>JOB classes </a:t>
            </a:r>
            <a:r>
              <a:rPr lang="mr-IN" sz="1200" baseline="0" dirty="0" smtClean="0"/>
              <a:t>–</a:t>
            </a:r>
            <a:r>
              <a:rPr lang="en-US" sz="1200" baseline="0" dirty="0" smtClean="0"/>
              <a:t> There are many more.</a:t>
            </a:r>
          </a:p>
          <a:p>
            <a:pPr marL="171450" indent="-171450">
              <a:buFont typeface="Arial"/>
              <a:buChar char="•"/>
            </a:pPr>
            <a:r>
              <a:rPr lang="en-US" sz="1200" baseline="0" dirty="0" err="1" smtClean="0"/>
              <a:t>SIMObject</a:t>
            </a:r>
            <a:r>
              <a:rPr lang="en-US" sz="1200" baseline="0" dirty="0" smtClean="0"/>
              <a:t> instance</a:t>
            </a:r>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63744825-0E63-D140-A79A-5A37A8B6F2C0}" type="slidenum">
              <a:rPr lang="en-US" smtClean="0"/>
              <a:t>25</a:t>
            </a:fld>
            <a:endParaRPr lang="en-US"/>
          </a:p>
        </p:txBody>
      </p:sp>
    </p:spTree>
    <p:extLst>
      <p:ext uri="{BB962C8B-B14F-4D97-AF65-F5344CB8AC3E}">
        <p14:creationId xmlns:p14="http://schemas.microsoft.com/office/powerpoint/2010/main" val="3213945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44825-0E63-D140-A79A-5A37A8B6F2C0}" type="slidenum">
              <a:rPr lang="en-US" smtClean="0"/>
              <a:t>26</a:t>
            </a:fld>
            <a:endParaRPr lang="en-US"/>
          </a:p>
        </p:txBody>
      </p:sp>
    </p:spTree>
    <p:extLst>
      <p:ext uri="{BB962C8B-B14F-4D97-AF65-F5344CB8AC3E}">
        <p14:creationId xmlns:p14="http://schemas.microsoft.com/office/powerpoint/2010/main" val="1685185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continue, lets make sure all of our files are in the</a:t>
            </a:r>
            <a:r>
              <a:rPr lang="en-US" baseline="0" dirty="0" smtClean="0"/>
              <a:t> right place.</a:t>
            </a:r>
            <a:endParaRPr lang="en-US" dirty="0"/>
          </a:p>
        </p:txBody>
      </p:sp>
      <p:sp>
        <p:nvSpPr>
          <p:cNvPr id="4" name="Slide Number Placeholder 3"/>
          <p:cNvSpPr>
            <a:spLocks noGrp="1"/>
          </p:cNvSpPr>
          <p:nvPr>
            <p:ph type="sldNum" sz="quarter" idx="10"/>
          </p:nvPr>
        </p:nvSpPr>
        <p:spPr/>
        <p:txBody>
          <a:bodyPr/>
          <a:lstStyle/>
          <a:p>
            <a:fld id="{63744825-0E63-D140-A79A-5A37A8B6F2C0}" type="slidenum">
              <a:rPr lang="en-US" smtClean="0"/>
              <a:t>30</a:t>
            </a:fld>
            <a:endParaRPr lang="en-US"/>
          </a:p>
        </p:txBody>
      </p:sp>
    </p:spTree>
    <p:extLst>
      <p:ext uri="{BB962C8B-B14F-4D97-AF65-F5344CB8AC3E}">
        <p14:creationId xmlns:p14="http://schemas.microsoft.com/office/powerpoint/2010/main" val="1953521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744825-0E63-D140-A79A-5A37A8B6F2C0}" type="slidenum">
              <a:rPr lang="en-US" smtClean="0"/>
              <a:t>33</a:t>
            </a:fld>
            <a:endParaRPr lang="en-US"/>
          </a:p>
        </p:txBody>
      </p:sp>
    </p:spTree>
    <p:extLst>
      <p:ext uri="{BB962C8B-B14F-4D97-AF65-F5344CB8AC3E}">
        <p14:creationId xmlns:p14="http://schemas.microsoft.com/office/powerpoint/2010/main" val="807475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FBB6CB2B-1A85-584E-A89F-6678DC01DDF1}" type="datetimeFigureOut">
              <a:rPr lang="en-US" smtClean="0"/>
              <a:t>2/20/18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26D8BE9-BD57-DE48-A6B5-2EAB794954EB}" type="slidenum">
              <a:rPr lang="en-US" smtClean="0"/>
              <a:t>‹#›</a:t>
            </a:fld>
            <a:endParaRPr lang="en-US"/>
          </a:p>
        </p:txBody>
      </p:sp>
    </p:spTree>
    <p:extLst>
      <p:ext uri="{BB962C8B-B14F-4D97-AF65-F5344CB8AC3E}">
        <p14:creationId xmlns:p14="http://schemas.microsoft.com/office/powerpoint/2010/main" val="1699797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FBB6CB2B-1A85-584E-A89F-6678DC01DDF1}" type="datetimeFigureOut">
              <a:rPr lang="en-US" smtClean="0"/>
              <a:t>2/20/18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26D8BE9-BD57-DE48-A6B5-2EAB794954EB}" type="slidenum">
              <a:rPr lang="en-US" smtClean="0"/>
              <a:t>‹#›</a:t>
            </a:fld>
            <a:endParaRPr lang="en-US"/>
          </a:p>
        </p:txBody>
      </p:sp>
    </p:spTree>
    <p:extLst>
      <p:ext uri="{BB962C8B-B14F-4D97-AF65-F5344CB8AC3E}">
        <p14:creationId xmlns:p14="http://schemas.microsoft.com/office/powerpoint/2010/main" val="75484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FBB6CB2B-1A85-584E-A89F-6678DC01DDF1}" type="datetimeFigureOut">
              <a:rPr lang="en-US" smtClean="0"/>
              <a:t>2/20/18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26D8BE9-BD57-DE48-A6B5-2EAB794954EB}" type="slidenum">
              <a:rPr lang="en-US" smtClean="0"/>
              <a:t>‹#›</a:t>
            </a:fld>
            <a:endParaRPr lang="en-US"/>
          </a:p>
        </p:txBody>
      </p:sp>
    </p:spTree>
    <p:extLst>
      <p:ext uri="{BB962C8B-B14F-4D97-AF65-F5344CB8AC3E}">
        <p14:creationId xmlns:p14="http://schemas.microsoft.com/office/powerpoint/2010/main" val="2820878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FBB6CB2B-1A85-584E-A89F-6678DC01DDF1}" type="datetimeFigureOut">
              <a:rPr lang="en-US" smtClean="0"/>
              <a:t>2/20/18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26D8BE9-BD57-DE48-A6B5-2EAB794954EB}" type="slidenum">
              <a:rPr lang="en-US" smtClean="0"/>
              <a:t>‹#›</a:t>
            </a:fld>
            <a:endParaRPr lang="en-US"/>
          </a:p>
        </p:txBody>
      </p:sp>
    </p:spTree>
    <p:extLst>
      <p:ext uri="{BB962C8B-B14F-4D97-AF65-F5344CB8AC3E}">
        <p14:creationId xmlns:p14="http://schemas.microsoft.com/office/powerpoint/2010/main" val="4172094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FBB6CB2B-1A85-584E-A89F-6678DC01DDF1}" type="datetimeFigureOut">
              <a:rPr lang="en-US" smtClean="0"/>
              <a:t>2/20/18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226D8BE9-BD57-DE48-A6B5-2EAB794954EB}" type="slidenum">
              <a:rPr lang="en-US" smtClean="0"/>
              <a:t>‹#›</a:t>
            </a:fld>
            <a:endParaRPr lang="en-US"/>
          </a:p>
        </p:txBody>
      </p:sp>
    </p:spTree>
    <p:extLst>
      <p:ext uri="{BB962C8B-B14F-4D97-AF65-F5344CB8AC3E}">
        <p14:creationId xmlns:p14="http://schemas.microsoft.com/office/powerpoint/2010/main" val="2077575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BB6CB2B-1A85-584E-A89F-6678DC01DDF1}" type="datetimeFigureOut">
              <a:rPr lang="en-US" smtClean="0"/>
              <a:t>2/20/18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226D8BE9-BD57-DE48-A6B5-2EAB794954EB}" type="slidenum">
              <a:rPr lang="en-US" smtClean="0"/>
              <a:t>‹#›</a:t>
            </a:fld>
            <a:endParaRPr lang="en-US"/>
          </a:p>
        </p:txBody>
      </p:sp>
    </p:spTree>
    <p:extLst>
      <p:ext uri="{BB962C8B-B14F-4D97-AF65-F5344CB8AC3E}">
        <p14:creationId xmlns:p14="http://schemas.microsoft.com/office/powerpoint/2010/main" val="1166547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FBB6CB2B-1A85-584E-A89F-6678DC01DDF1}" type="datetimeFigureOut">
              <a:rPr lang="en-US" smtClean="0"/>
              <a:t>2/20/18</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226D8BE9-BD57-DE48-A6B5-2EAB794954EB}" type="slidenum">
              <a:rPr lang="en-US" smtClean="0"/>
              <a:t>‹#›</a:t>
            </a:fld>
            <a:endParaRPr lang="en-US"/>
          </a:p>
        </p:txBody>
      </p:sp>
    </p:spTree>
    <p:extLst>
      <p:ext uri="{BB962C8B-B14F-4D97-AF65-F5344CB8AC3E}">
        <p14:creationId xmlns:p14="http://schemas.microsoft.com/office/powerpoint/2010/main" val="13733535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FBB6CB2B-1A85-584E-A89F-6678DC01DDF1}" type="datetimeFigureOut">
              <a:rPr lang="en-US" smtClean="0"/>
              <a:t>2/20/18</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226D8BE9-BD57-DE48-A6B5-2EAB794954EB}" type="slidenum">
              <a:rPr lang="en-US" smtClean="0"/>
              <a:t>‹#›</a:t>
            </a:fld>
            <a:endParaRPr lang="en-US"/>
          </a:p>
        </p:txBody>
      </p:sp>
    </p:spTree>
    <p:extLst>
      <p:ext uri="{BB962C8B-B14F-4D97-AF65-F5344CB8AC3E}">
        <p14:creationId xmlns:p14="http://schemas.microsoft.com/office/powerpoint/2010/main" val="1104404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FBB6CB2B-1A85-584E-A89F-6678DC01DDF1}" type="datetimeFigureOut">
              <a:rPr lang="en-US" smtClean="0"/>
              <a:t>2/20/18</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226D8BE9-BD57-DE48-A6B5-2EAB794954EB}" type="slidenum">
              <a:rPr lang="en-US" smtClean="0"/>
              <a:t>‹#›</a:t>
            </a:fld>
            <a:endParaRPr lang="en-US"/>
          </a:p>
        </p:txBody>
      </p:sp>
    </p:spTree>
    <p:extLst>
      <p:ext uri="{BB962C8B-B14F-4D97-AF65-F5344CB8AC3E}">
        <p14:creationId xmlns:p14="http://schemas.microsoft.com/office/powerpoint/2010/main" val="3258147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BB6CB2B-1A85-584E-A89F-6678DC01DDF1}" type="datetimeFigureOut">
              <a:rPr lang="en-US" smtClean="0"/>
              <a:t>2/20/18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226D8BE9-BD57-DE48-A6B5-2EAB794954EB}" type="slidenum">
              <a:rPr lang="en-US" smtClean="0"/>
              <a:t>‹#›</a:t>
            </a:fld>
            <a:endParaRPr lang="en-US"/>
          </a:p>
        </p:txBody>
      </p:sp>
    </p:spTree>
    <p:extLst>
      <p:ext uri="{BB962C8B-B14F-4D97-AF65-F5344CB8AC3E}">
        <p14:creationId xmlns:p14="http://schemas.microsoft.com/office/powerpoint/2010/main" val="211972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BB6CB2B-1A85-584E-A89F-6678DC01DDF1}" type="datetimeFigureOut">
              <a:rPr lang="en-US" smtClean="0"/>
              <a:t>2/20/18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226D8BE9-BD57-DE48-A6B5-2EAB794954EB}" type="slidenum">
              <a:rPr lang="en-US" smtClean="0"/>
              <a:t>‹#›</a:t>
            </a:fld>
            <a:endParaRPr lang="en-US"/>
          </a:p>
        </p:txBody>
      </p:sp>
    </p:spTree>
    <p:extLst>
      <p:ext uri="{BB962C8B-B14F-4D97-AF65-F5344CB8AC3E}">
        <p14:creationId xmlns:p14="http://schemas.microsoft.com/office/powerpoint/2010/main" val="358036528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Footer Placeholder 4"/>
          <p:cNvSpPr>
            <a:spLocks noGrp="1"/>
          </p:cNvSpPr>
          <p:nvPr>
            <p:ph type="ftr" sz="quarter" idx="3"/>
          </p:nvPr>
        </p:nvSpPr>
        <p:spPr>
          <a:xfrm>
            <a:off x="249666" y="6215774"/>
            <a:ext cx="2950734" cy="21801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smtClean="0"/>
              <a:t>Trick Tutorial Review</a:t>
            </a:r>
            <a:endParaRPr lang="en-US" dirty="0"/>
          </a:p>
        </p:txBody>
      </p:sp>
      <p:sp>
        <p:nvSpPr>
          <p:cNvPr id="12" name="Slide Number Placeholder 5"/>
          <p:cNvSpPr>
            <a:spLocks noGrp="1"/>
          </p:cNvSpPr>
          <p:nvPr>
            <p:ph type="sldNum" sz="quarter" idx="4"/>
          </p:nvPr>
        </p:nvSpPr>
        <p:spPr>
          <a:xfrm>
            <a:off x="8288867" y="6233764"/>
            <a:ext cx="520699" cy="456142"/>
          </a:xfrm>
          <a:prstGeom prst="rect">
            <a:avLst/>
          </a:prstGeom>
        </p:spPr>
        <p:txBody>
          <a:bodyPr vert="horz" lIns="91440" tIns="45720" rIns="91440" bIns="45720" rtlCol="0" anchor="ctr"/>
          <a:lstStyle>
            <a:lvl1pPr algn="r">
              <a:defRPr sz="1200">
                <a:solidFill>
                  <a:schemeClr val="tx1">
                    <a:tint val="75000"/>
                  </a:schemeClr>
                </a:solidFill>
                <a:latin typeface="Century Schoolbook"/>
                <a:cs typeface="Century Schoolbook"/>
              </a:defRPr>
            </a:lvl1pPr>
          </a:lstStyle>
          <a:p>
            <a:r>
              <a:rPr lang="en-US" dirty="0" smtClean="0"/>
              <a:t>#</a:t>
            </a:r>
            <a:endParaRPr lang="en-US" dirty="0"/>
          </a:p>
        </p:txBody>
      </p:sp>
      <p:cxnSp>
        <p:nvCxnSpPr>
          <p:cNvPr id="13" name="Straight Connector 12"/>
          <p:cNvCxnSpPr/>
          <p:nvPr userDrawn="1"/>
        </p:nvCxnSpPr>
        <p:spPr>
          <a:xfrm>
            <a:off x="249666" y="6134843"/>
            <a:ext cx="8673163" cy="43422"/>
          </a:xfrm>
          <a:prstGeom prst="line">
            <a:avLst/>
          </a:prstGeom>
          <a:ln>
            <a:solidFill>
              <a:srgbClr val="660066"/>
            </a:solidFill>
          </a:ln>
        </p:spPr>
        <p:style>
          <a:lnRef idx="2">
            <a:schemeClr val="accent1"/>
          </a:lnRef>
          <a:fillRef idx="0">
            <a:schemeClr val="accent1"/>
          </a:fillRef>
          <a:effectRef idx="1">
            <a:schemeClr val="accent1"/>
          </a:effectRef>
          <a:fontRef idx="minor">
            <a:schemeClr val="tx1"/>
          </a:fontRef>
        </p:style>
      </p:cxnSp>
      <p:sp>
        <p:nvSpPr>
          <p:cNvPr id="14" name="Date Placeholder 3"/>
          <p:cNvSpPr txBox="1">
            <a:spLocks/>
          </p:cNvSpPr>
          <p:nvPr userDrawn="1"/>
        </p:nvSpPr>
        <p:spPr>
          <a:xfrm>
            <a:off x="249666" y="6461835"/>
            <a:ext cx="2133600" cy="168276"/>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EC19EBD-2D42-4C4B-96F4-8B8717C0171E}" type="datetimeFigureOut">
              <a:rPr lang="en-US" sz="1000" smtClean="0"/>
              <a:pPr/>
              <a:t>2/20/18</a:t>
            </a:fld>
            <a:endParaRPr lang="en-US" sz="1000" dirty="0"/>
          </a:p>
        </p:txBody>
      </p:sp>
      <p:pic>
        <p:nvPicPr>
          <p:cNvPr id="6" name="Picture 5"/>
          <p:cNvPicPr>
            <a:picLocks noChangeAspect="1"/>
          </p:cNvPicPr>
          <p:nvPr userDrawn="1"/>
        </p:nvPicPr>
        <p:blipFill>
          <a:blip r:embed="rId13"/>
          <a:stretch>
            <a:fillRect/>
          </a:stretch>
        </p:blipFill>
        <p:spPr>
          <a:xfrm>
            <a:off x="4114800" y="6374475"/>
            <a:ext cx="872068" cy="285179"/>
          </a:xfrm>
          <a:prstGeom prst="rect">
            <a:avLst/>
          </a:prstGeom>
        </p:spPr>
      </p:pic>
    </p:spTree>
    <p:extLst>
      <p:ext uri="{BB962C8B-B14F-4D97-AF65-F5344CB8AC3E}">
        <p14:creationId xmlns:p14="http://schemas.microsoft.com/office/powerpoint/2010/main" val="34184865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oleObject" Target="../embeddings/oleObject1.bin"/><Relationship Id="rId5" Type="http://schemas.openxmlformats.org/officeDocument/2006/relationships/image" Target="../media/image2.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4.emf"/><Relationship Id="rId5" Type="http://schemas.openxmlformats.org/officeDocument/2006/relationships/oleObject" Target="../embeddings/oleObject3.bin"/><Relationship Id="rId6" Type="http://schemas.openxmlformats.org/officeDocument/2006/relationships/image" Target="../media/image5.emf"/><Relationship Id="rId7" Type="http://schemas.openxmlformats.org/officeDocument/2006/relationships/oleObject" Target="../embeddings/oleObject4.bin"/><Relationship Id="rId8" Type="http://schemas.openxmlformats.org/officeDocument/2006/relationships/image" Target="../media/image6.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xml.rels><?xml version="1.0" encoding="UTF-8" standalone="yes"?>
<Relationships xmlns="http://schemas.openxmlformats.org/package/2006/relationships"><Relationship Id="rId11" Type="http://schemas.openxmlformats.org/officeDocument/2006/relationships/oleObject" Target="../embeddings/oleObject9.bin"/><Relationship Id="rId12" Type="http://schemas.openxmlformats.org/officeDocument/2006/relationships/image" Target="../media/image11.emf"/><Relationship Id="rId13" Type="http://schemas.openxmlformats.org/officeDocument/2006/relationships/oleObject" Target="../embeddings/oleObject10.bin"/><Relationship Id="rId14" Type="http://schemas.openxmlformats.org/officeDocument/2006/relationships/image" Target="../media/image12.emf"/><Relationship Id="rId1" Type="http://schemas.openxmlformats.org/officeDocument/2006/relationships/vmlDrawing" Target="../drawings/vmlDrawing3.vml"/><Relationship Id="rId2" Type="http://schemas.openxmlformats.org/officeDocument/2006/relationships/slideLayout" Target="../slideLayouts/slideLayout2.xml"/><Relationship Id="rId3" Type="http://schemas.openxmlformats.org/officeDocument/2006/relationships/oleObject" Target="../embeddings/oleObject5.bin"/><Relationship Id="rId4" Type="http://schemas.openxmlformats.org/officeDocument/2006/relationships/image" Target="../media/image7.emf"/><Relationship Id="rId5" Type="http://schemas.openxmlformats.org/officeDocument/2006/relationships/oleObject" Target="../embeddings/oleObject6.bin"/><Relationship Id="rId6" Type="http://schemas.openxmlformats.org/officeDocument/2006/relationships/image" Target="../media/image8.emf"/><Relationship Id="rId7" Type="http://schemas.openxmlformats.org/officeDocument/2006/relationships/oleObject" Target="../embeddings/oleObject7.bin"/><Relationship Id="rId8" Type="http://schemas.openxmlformats.org/officeDocument/2006/relationships/image" Target="../media/image9.emf"/><Relationship Id="rId9" Type="http://schemas.openxmlformats.org/officeDocument/2006/relationships/oleObject" Target="../embeddings/oleObject8.bin"/><Relationship Id="rId10" Type="http://schemas.openxmlformats.org/officeDocument/2006/relationships/image" Target="../media/image10.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 Id="rId3" Type="http://schemas.openxmlformats.org/officeDocument/2006/relationships/image" Target="../media/image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3.bin"/><Relationship Id="rId4" Type="http://schemas.openxmlformats.org/officeDocument/2006/relationships/image" Target="../media/image49.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1.bin"/><Relationship Id="rId4" Type="http://schemas.openxmlformats.org/officeDocument/2006/relationships/image" Target="../media/image13.emf"/><Relationship Id="rId5" Type="http://schemas.openxmlformats.org/officeDocument/2006/relationships/oleObject" Target="../embeddings/oleObject12.bin"/><Relationship Id="rId6" Type="http://schemas.openxmlformats.org/officeDocument/2006/relationships/image" Target="../media/image14.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 Id="rId3" Type="http://schemas.openxmlformats.org/officeDocument/2006/relationships/image" Target="../media/image5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537338"/>
            <a:ext cx="9144000" cy="584776"/>
          </a:xfrm>
          <a:prstGeom prst="rect">
            <a:avLst/>
          </a:prstGeom>
        </p:spPr>
        <p:txBody>
          <a:bodyPr wrap="square">
            <a:spAutoFit/>
          </a:bodyPr>
          <a:lstStyle/>
          <a:p>
            <a:pPr algn="ctr"/>
            <a:r>
              <a:rPr lang="en-US" sz="3200" dirty="0" smtClean="0">
                <a:latin typeface="Century Schoolbook"/>
                <a:cs typeface="Century Schoolbook"/>
              </a:rPr>
              <a:t>Tutorial Review</a:t>
            </a:r>
            <a:endParaRPr lang="en-US" sz="3200" dirty="0">
              <a:latin typeface="Century Schoolbook"/>
              <a:cs typeface="Century Schoolbook"/>
            </a:endParaRPr>
          </a:p>
        </p:txBody>
      </p:sp>
      <p:sp>
        <p:nvSpPr>
          <p:cNvPr id="3" name="Rectangle 2"/>
          <p:cNvSpPr/>
          <p:nvPr/>
        </p:nvSpPr>
        <p:spPr>
          <a:xfrm>
            <a:off x="0" y="3596260"/>
            <a:ext cx="9143999" cy="276999"/>
          </a:xfrm>
          <a:prstGeom prst="rect">
            <a:avLst/>
          </a:prstGeom>
        </p:spPr>
        <p:txBody>
          <a:bodyPr wrap="square">
            <a:spAutoFit/>
          </a:bodyPr>
          <a:lstStyle/>
          <a:p>
            <a:pPr algn="ctr"/>
            <a:r>
              <a:rPr lang="en-US" sz="1200" dirty="0">
                <a:latin typeface="Century Schoolbook"/>
                <a:cs typeface="Century Schoolbook"/>
              </a:rPr>
              <a:t>b</a:t>
            </a:r>
            <a:r>
              <a:rPr lang="en-US" sz="1200" dirty="0" smtClean="0">
                <a:latin typeface="Century Schoolbook"/>
                <a:cs typeface="Century Schoolbook"/>
              </a:rPr>
              <a:t>y The Trick Team</a:t>
            </a:r>
            <a:endParaRPr lang="en-US" sz="1200" dirty="0">
              <a:latin typeface="Century Schoolbook"/>
              <a:cs typeface="Century Schoolbook"/>
            </a:endParaRPr>
          </a:p>
        </p:txBody>
      </p:sp>
      <p:pic>
        <p:nvPicPr>
          <p:cNvPr id="4" name="Picture 3"/>
          <p:cNvPicPr>
            <a:picLocks noChangeAspect="1"/>
          </p:cNvPicPr>
          <p:nvPr/>
        </p:nvPicPr>
        <p:blipFill>
          <a:blip r:embed="rId2"/>
          <a:stretch>
            <a:fillRect/>
          </a:stretch>
        </p:blipFill>
        <p:spPr>
          <a:xfrm>
            <a:off x="3471333" y="1901068"/>
            <a:ext cx="2411730" cy="788670"/>
          </a:xfrm>
          <a:prstGeom prst="rect">
            <a:avLst/>
          </a:prstGeom>
        </p:spPr>
      </p:pic>
      <p:sp>
        <p:nvSpPr>
          <p:cNvPr id="2" name="TextBox 1"/>
          <p:cNvSpPr txBox="1"/>
          <p:nvPr/>
        </p:nvSpPr>
        <p:spPr>
          <a:xfrm>
            <a:off x="0" y="3098799"/>
            <a:ext cx="9144000" cy="246221"/>
          </a:xfrm>
          <a:prstGeom prst="rect">
            <a:avLst/>
          </a:prstGeom>
          <a:noFill/>
        </p:spPr>
        <p:txBody>
          <a:bodyPr wrap="square" rtlCol="0">
            <a:spAutoFit/>
          </a:bodyPr>
          <a:lstStyle/>
          <a:p>
            <a:pPr algn="ctr"/>
            <a:r>
              <a:rPr lang="en-US" sz="1000" dirty="0" smtClean="0">
                <a:latin typeface="Century Schoolbook"/>
                <a:cs typeface="Century Schoolbook"/>
              </a:rPr>
              <a:t>Trick 17</a:t>
            </a:r>
            <a:endParaRPr lang="en-US" sz="1000" dirty="0">
              <a:latin typeface="Century Schoolbook"/>
              <a:cs typeface="Century Schoolbook"/>
            </a:endParaRPr>
          </a:p>
        </p:txBody>
      </p:sp>
    </p:spTree>
    <p:extLst>
      <p:ext uri="{BB962C8B-B14F-4D97-AF65-F5344CB8AC3E}">
        <p14:creationId xmlns:p14="http://schemas.microsoft.com/office/powerpoint/2010/main" val="202363115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371598" y="2374228"/>
            <a:ext cx="6400801" cy="646331"/>
          </a:xfrm>
          <a:prstGeom prst="rect">
            <a:avLst/>
          </a:prstGeom>
        </p:spPr>
        <p:txBody>
          <a:bodyPr wrap="square">
            <a:spAutoFit/>
          </a:bodyPr>
          <a:lstStyle/>
          <a:p>
            <a:r>
              <a:rPr lang="en-US" dirty="0" smtClean="0">
                <a:latin typeface="Century Schoolbook"/>
                <a:cs typeface="Century Schoolbook"/>
              </a:rPr>
              <a:t>We will get a listing of the trajectory points over time,</a:t>
            </a:r>
          </a:p>
          <a:p>
            <a:r>
              <a:rPr lang="en-US" dirty="0" smtClean="0">
                <a:latin typeface="Century Schoolbook"/>
                <a:cs typeface="Century Schoolbook"/>
              </a:rPr>
              <a:t>followed by the impact position and time :</a:t>
            </a:r>
            <a:endParaRPr lang="en-US" dirty="0">
              <a:latin typeface="Century Schoolbook"/>
              <a:cs typeface="Century Schoolbook"/>
            </a:endParaRPr>
          </a:p>
        </p:txBody>
      </p:sp>
      <p:sp>
        <p:nvSpPr>
          <p:cNvPr id="8" name="Rectangle 7"/>
          <p:cNvSpPr/>
          <p:nvPr/>
        </p:nvSpPr>
        <p:spPr>
          <a:xfrm>
            <a:off x="1371600" y="819936"/>
            <a:ext cx="4023157" cy="369332"/>
          </a:xfrm>
          <a:prstGeom prst="rect">
            <a:avLst/>
          </a:prstGeom>
        </p:spPr>
        <p:txBody>
          <a:bodyPr wrap="none">
            <a:spAutoFit/>
          </a:bodyPr>
          <a:lstStyle/>
          <a:p>
            <a:r>
              <a:rPr lang="en-US" dirty="0">
                <a:latin typeface="Century Schoolbook"/>
                <a:cs typeface="Century Schoolbook"/>
              </a:rPr>
              <a:t>If we compile and run the </a:t>
            </a:r>
            <a:r>
              <a:rPr lang="en-US" dirty="0" smtClean="0">
                <a:latin typeface="Century Schoolbook"/>
                <a:cs typeface="Century Schoolbook"/>
              </a:rPr>
              <a:t>program :</a:t>
            </a:r>
            <a:endParaRPr lang="en-US" dirty="0">
              <a:latin typeface="Century Schoolbook"/>
              <a:cs typeface="Century Schoolbook"/>
            </a:endParaRPr>
          </a:p>
        </p:txBody>
      </p:sp>
      <p:grpSp>
        <p:nvGrpSpPr>
          <p:cNvPr id="3" name="Group 2"/>
          <p:cNvGrpSpPr/>
          <p:nvPr/>
        </p:nvGrpSpPr>
        <p:grpSpPr>
          <a:xfrm>
            <a:off x="1371600" y="1321242"/>
            <a:ext cx="4441060" cy="646331"/>
            <a:chOff x="1441843" y="1321242"/>
            <a:chExt cx="4441060" cy="646331"/>
          </a:xfrm>
        </p:grpSpPr>
        <p:sp>
          <p:nvSpPr>
            <p:cNvPr id="5" name="Rectangle 4"/>
            <p:cNvSpPr/>
            <p:nvPr/>
          </p:nvSpPr>
          <p:spPr>
            <a:xfrm>
              <a:off x="1859746" y="1321242"/>
              <a:ext cx="4023157" cy="646331"/>
            </a:xfrm>
            <a:prstGeom prst="rect">
              <a:avLst/>
            </a:prstGeom>
            <a:solidFill>
              <a:schemeClr val="bg1">
                <a:lumMod val="95000"/>
              </a:schemeClr>
            </a:solidFill>
            <a:ln w="25400">
              <a:solidFill>
                <a:schemeClr val="tx1">
                  <a:lumMod val="50000"/>
                  <a:lumOff val="50000"/>
                </a:schemeClr>
              </a:solidFill>
            </a:ln>
          </p:spPr>
          <p:txBody>
            <a:bodyPr wrap="square">
              <a:spAutoFit/>
            </a:bodyPr>
            <a:lstStyle/>
            <a:p>
              <a:r>
                <a:rPr lang="en-US" b="1" dirty="0">
                  <a:latin typeface="Consolas"/>
                  <a:cs typeface="Consolas"/>
                </a:rPr>
                <a:t>%</a:t>
              </a:r>
              <a:r>
                <a:rPr lang="en-US" dirty="0">
                  <a:latin typeface="Consolas"/>
                  <a:cs typeface="Consolas"/>
                </a:rPr>
                <a:t> </a:t>
              </a:r>
              <a:r>
                <a:rPr lang="en-US" dirty="0">
                  <a:solidFill>
                    <a:srgbClr val="008000"/>
                  </a:solidFill>
                  <a:latin typeface="Consolas"/>
                  <a:cs typeface="Consolas"/>
                </a:rPr>
                <a:t>cc </a:t>
              </a:r>
              <a:r>
                <a:rPr lang="en-US" dirty="0" err="1">
                  <a:solidFill>
                    <a:srgbClr val="008000"/>
                  </a:solidFill>
                  <a:latin typeface="Consolas"/>
                  <a:cs typeface="Consolas"/>
                </a:rPr>
                <a:t>cannon.c</a:t>
              </a:r>
              <a:r>
                <a:rPr lang="en-US" dirty="0">
                  <a:solidFill>
                    <a:srgbClr val="008000"/>
                  </a:solidFill>
                  <a:latin typeface="Consolas"/>
                  <a:cs typeface="Consolas"/>
                </a:rPr>
                <a:t> -o cannon -lm</a:t>
              </a:r>
            </a:p>
            <a:p>
              <a:r>
                <a:rPr lang="en-US" b="1" dirty="0">
                  <a:latin typeface="Consolas"/>
                  <a:cs typeface="Consolas"/>
                </a:rPr>
                <a:t>%</a:t>
              </a:r>
              <a:r>
                <a:rPr lang="en-US" dirty="0">
                  <a:latin typeface="Consolas"/>
                  <a:cs typeface="Consolas"/>
                </a:rPr>
                <a:t> </a:t>
              </a:r>
              <a:r>
                <a:rPr lang="en-US" dirty="0">
                  <a:solidFill>
                    <a:srgbClr val="008000"/>
                  </a:solidFill>
                  <a:latin typeface="Consolas"/>
                  <a:cs typeface="Consolas"/>
                </a:rPr>
                <a:t>./</a:t>
              </a:r>
              <a:r>
                <a:rPr lang="en-US" dirty="0" smtClean="0">
                  <a:solidFill>
                    <a:srgbClr val="008000"/>
                  </a:solidFill>
                  <a:latin typeface="Consolas"/>
                  <a:cs typeface="Consolas"/>
                </a:rPr>
                <a:t>cannon</a:t>
              </a:r>
              <a:endParaRPr lang="en-US" dirty="0">
                <a:solidFill>
                  <a:srgbClr val="008000"/>
                </a:solidFill>
                <a:latin typeface="Consolas"/>
                <a:cs typeface="Consolas"/>
              </a:endParaRPr>
            </a:p>
          </p:txBody>
        </p:sp>
        <p:sp>
          <p:nvSpPr>
            <p:cNvPr id="11" name="Rectangle 10"/>
            <p:cNvSpPr/>
            <p:nvPr/>
          </p:nvSpPr>
          <p:spPr>
            <a:xfrm>
              <a:off x="1441843" y="1321242"/>
              <a:ext cx="417903" cy="369332"/>
            </a:xfrm>
            <a:prstGeom prst="rect">
              <a:avLst/>
            </a:prstGeom>
          </p:spPr>
          <p:txBody>
            <a:bodyPr wrap="square">
              <a:spAutoFit/>
            </a:bodyPr>
            <a:lstStyle/>
            <a:p>
              <a:r>
                <a:rPr lang="en-US" dirty="0"/>
                <a:t>👉</a:t>
              </a:r>
            </a:p>
          </p:txBody>
        </p:sp>
      </p:grpSp>
      <p:sp>
        <p:nvSpPr>
          <p:cNvPr id="4" name="Rectangle 3"/>
          <p:cNvSpPr/>
          <p:nvPr/>
        </p:nvSpPr>
        <p:spPr>
          <a:xfrm>
            <a:off x="1371600" y="3386102"/>
            <a:ext cx="5291667" cy="369332"/>
          </a:xfrm>
          <a:prstGeom prst="rect">
            <a:avLst/>
          </a:prstGeom>
        </p:spPr>
        <p:txBody>
          <a:bodyPr wrap="square">
            <a:spAutoFit/>
          </a:bodyPr>
          <a:lstStyle/>
          <a:p>
            <a:r>
              <a:rPr lang="en-US" dirty="0">
                <a:latin typeface="Consolas"/>
                <a:cs typeface="Consolas"/>
              </a:rPr>
              <a:t>Impact time=5.096840 position=</a:t>
            </a:r>
            <a:r>
              <a:rPr lang="en-US" dirty="0" smtClean="0">
                <a:latin typeface="Consolas"/>
                <a:cs typeface="Consolas"/>
              </a:rPr>
              <a:t>220.699644</a:t>
            </a:r>
            <a:endParaRPr lang="en-US" dirty="0">
              <a:latin typeface="Consolas"/>
              <a:cs typeface="Consolas"/>
            </a:endParaRPr>
          </a:p>
        </p:txBody>
      </p:sp>
    </p:spTree>
    <p:extLst>
      <p:ext uri="{BB962C8B-B14F-4D97-AF65-F5344CB8AC3E}">
        <p14:creationId xmlns:p14="http://schemas.microsoft.com/office/powerpoint/2010/main" val="585635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81877" y="1248823"/>
            <a:ext cx="5794170" cy="4468960"/>
          </a:xfrm>
          <a:prstGeom prst="rect">
            <a:avLst/>
          </a:prstGeom>
        </p:spPr>
      </p:pic>
      <p:sp>
        <p:nvSpPr>
          <p:cNvPr id="10" name="Rectangle 9"/>
          <p:cNvSpPr/>
          <p:nvPr/>
        </p:nvSpPr>
        <p:spPr>
          <a:xfrm>
            <a:off x="914400" y="694591"/>
            <a:ext cx="7315200" cy="365760"/>
          </a:xfrm>
          <a:prstGeom prst="rect">
            <a:avLst/>
          </a:prstGeom>
        </p:spPr>
        <p:txBody>
          <a:bodyPr wrap="square">
            <a:spAutoFit/>
          </a:bodyPr>
          <a:lstStyle/>
          <a:p>
            <a:r>
              <a:rPr lang="en-US" dirty="0" smtClean="0">
                <a:latin typeface="Century Schoolbook"/>
                <a:cs typeface="Century Schoolbook"/>
              </a:rPr>
              <a:t>If we plot the trajectory points using </a:t>
            </a:r>
            <a:r>
              <a:rPr lang="en-US" dirty="0" err="1" smtClean="0">
                <a:latin typeface="Century Schoolbook"/>
                <a:cs typeface="Century Schoolbook"/>
              </a:rPr>
              <a:t>Gnuplot</a:t>
            </a:r>
            <a:r>
              <a:rPr lang="en-US" dirty="0" smtClean="0">
                <a:latin typeface="Century Schoolbook"/>
                <a:cs typeface="Century Schoolbook"/>
              </a:rPr>
              <a:t>:</a:t>
            </a:r>
            <a:endParaRPr lang="en-US" dirty="0">
              <a:latin typeface="Century Schoolbook"/>
              <a:cs typeface="Century Schoolbook"/>
            </a:endParaRPr>
          </a:p>
        </p:txBody>
      </p:sp>
    </p:spTree>
    <p:extLst>
      <p:ext uri="{BB962C8B-B14F-4D97-AF65-F5344CB8AC3E}">
        <p14:creationId xmlns:p14="http://schemas.microsoft.com/office/powerpoint/2010/main" val="681597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 y="1828800"/>
            <a:ext cx="9143999" cy="584776"/>
          </a:xfrm>
          <a:prstGeom prst="rect">
            <a:avLst/>
          </a:prstGeom>
          <a:noFill/>
        </p:spPr>
        <p:txBody>
          <a:bodyPr wrap="square" rtlCol="0">
            <a:spAutoFit/>
          </a:bodyPr>
          <a:lstStyle/>
          <a:p>
            <a:pPr algn="ctr"/>
            <a:r>
              <a:rPr lang="en-US" sz="3200" dirty="0" smtClean="0">
                <a:latin typeface="Century Schoolbook"/>
                <a:cs typeface="Century Schoolbook"/>
              </a:rPr>
              <a:t>So why do we need Trick?</a:t>
            </a:r>
            <a:endParaRPr lang="en-US" sz="3200" dirty="0">
              <a:latin typeface="Century Schoolbook"/>
              <a:cs typeface="Century Schoolbook"/>
            </a:endParaRPr>
          </a:p>
        </p:txBody>
      </p:sp>
    </p:spTree>
    <p:extLst>
      <p:ext uri="{BB962C8B-B14F-4D97-AF65-F5344CB8AC3E}">
        <p14:creationId xmlns:p14="http://schemas.microsoft.com/office/powerpoint/2010/main" val="2997191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71600" y="1984206"/>
            <a:ext cx="7103533" cy="2585323"/>
          </a:xfrm>
          <a:prstGeom prst="rect">
            <a:avLst/>
          </a:prstGeom>
          <a:ln>
            <a:noFill/>
          </a:ln>
        </p:spPr>
        <p:txBody>
          <a:bodyPr wrap="square">
            <a:spAutoFit/>
          </a:bodyPr>
          <a:lstStyle/>
          <a:p>
            <a:pPr marL="342900" indent="-342900">
              <a:buFont typeface="+mj-lt"/>
              <a:buAutoNum type="arabicPeriod"/>
            </a:pPr>
            <a:r>
              <a:rPr lang="en-US" dirty="0">
                <a:latin typeface="Century Schoolbook"/>
                <a:cs typeface="Century Schoolbook"/>
              </a:rPr>
              <a:t>R</a:t>
            </a:r>
            <a:r>
              <a:rPr lang="en-US" dirty="0" smtClean="0">
                <a:latin typeface="Century Schoolbook"/>
                <a:cs typeface="Century Schoolbook"/>
              </a:rPr>
              <a:t>eal-world problems don't often </a:t>
            </a:r>
            <a:r>
              <a:rPr lang="en-US" dirty="0">
                <a:latin typeface="Century Schoolbook"/>
                <a:cs typeface="Century Schoolbook"/>
              </a:rPr>
              <a:t>have </a:t>
            </a:r>
            <a:r>
              <a:rPr lang="en-US" dirty="0" smtClean="0">
                <a:latin typeface="Century Schoolbook"/>
                <a:cs typeface="Century Schoolbook"/>
              </a:rPr>
              <a:t>nice closed</a:t>
            </a:r>
            <a:r>
              <a:rPr lang="en-US" dirty="0">
                <a:latin typeface="Century Schoolbook"/>
                <a:cs typeface="Century Schoolbook"/>
              </a:rPr>
              <a:t>-form </a:t>
            </a:r>
            <a:r>
              <a:rPr lang="en-US" dirty="0" smtClean="0">
                <a:latin typeface="Century Schoolbook"/>
                <a:cs typeface="Century Schoolbook"/>
              </a:rPr>
              <a:t>solutions. They require numeric methods.</a:t>
            </a:r>
          </a:p>
          <a:p>
            <a:pPr marL="342900" indent="-342900">
              <a:buFont typeface="+mj-lt"/>
              <a:buAutoNum type="arabicPeriod"/>
            </a:pPr>
            <a:endParaRPr lang="en-US" dirty="0">
              <a:latin typeface="Century Schoolbook"/>
              <a:cs typeface="Century Schoolbook"/>
            </a:endParaRPr>
          </a:p>
          <a:p>
            <a:pPr marL="342900" indent="-342900">
              <a:buFont typeface="+mj-lt"/>
              <a:buAutoNum type="arabicPeriod"/>
            </a:pPr>
            <a:r>
              <a:rPr lang="en-US" dirty="0">
                <a:latin typeface="Century Schoolbook"/>
                <a:cs typeface="Century Schoolbook"/>
              </a:rPr>
              <a:t>Changing </a:t>
            </a:r>
            <a:r>
              <a:rPr lang="en-US" dirty="0" smtClean="0">
                <a:latin typeface="Century Schoolbook"/>
                <a:cs typeface="Century Schoolbook"/>
              </a:rPr>
              <a:t>parameters requires recompilation of the program.</a:t>
            </a:r>
          </a:p>
          <a:p>
            <a:pPr marL="342900" indent="-342900">
              <a:buFont typeface="+mj-lt"/>
              <a:buAutoNum type="arabicPeriod"/>
            </a:pPr>
            <a:endParaRPr lang="en-US" dirty="0" smtClean="0">
              <a:latin typeface="Century Schoolbook"/>
              <a:cs typeface="Century Schoolbook"/>
            </a:endParaRPr>
          </a:p>
          <a:p>
            <a:pPr marL="342900" indent="-342900">
              <a:buFont typeface="+mj-lt"/>
              <a:buAutoNum type="arabicPeriod"/>
            </a:pPr>
            <a:r>
              <a:rPr lang="en-US" dirty="0" smtClean="0">
                <a:latin typeface="Century Schoolbook"/>
                <a:cs typeface="Century Schoolbook"/>
              </a:rPr>
              <a:t>What </a:t>
            </a:r>
            <a:r>
              <a:rPr lang="en-US" dirty="0">
                <a:latin typeface="Century Schoolbook"/>
                <a:cs typeface="Century Schoolbook"/>
              </a:rPr>
              <a:t>if we want to be able to run our simulation in real-time</a:t>
            </a:r>
            <a:r>
              <a:rPr lang="en-US" dirty="0" smtClean="0">
                <a:latin typeface="Century Schoolbook"/>
                <a:cs typeface="Century Schoolbook"/>
              </a:rPr>
              <a:t>?</a:t>
            </a:r>
          </a:p>
          <a:p>
            <a:pPr marL="342900" indent="-342900">
              <a:buFont typeface="+mj-lt"/>
              <a:buAutoNum type="arabicPeriod"/>
            </a:pPr>
            <a:endParaRPr lang="en-US" dirty="0" smtClean="0">
              <a:latin typeface="Century Schoolbook"/>
              <a:cs typeface="Century Schoolbook"/>
            </a:endParaRPr>
          </a:p>
          <a:p>
            <a:pPr marL="342900" indent="-342900">
              <a:buFont typeface="+mj-lt"/>
              <a:buAutoNum type="arabicPeriod"/>
            </a:pPr>
            <a:r>
              <a:rPr lang="en-US" dirty="0" smtClean="0">
                <a:latin typeface="Century Schoolbook"/>
                <a:cs typeface="Century Schoolbook"/>
              </a:rPr>
              <a:t>What </a:t>
            </a:r>
            <a:r>
              <a:rPr lang="en-US" dirty="0">
                <a:latin typeface="Century Schoolbook"/>
                <a:cs typeface="Century Schoolbook"/>
              </a:rPr>
              <a:t>if we want to interact with our simulation while its running</a:t>
            </a:r>
            <a:r>
              <a:rPr lang="en-US" dirty="0" smtClean="0">
                <a:latin typeface="Century Schoolbook"/>
                <a:cs typeface="Century Schoolbook"/>
              </a:rPr>
              <a:t>?</a:t>
            </a:r>
          </a:p>
        </p:txBody>
      </p:sp>
      <p:sp>
        <p:nvSpPr>
          <p:cNvPr id="2" name="Rectangle 1"/>
          <p:cNvSpPr/>
          <p:nvPr/>
        </p:nvSpPr>
        <p:spPr>
          <a:xfrm>
            <a:off x="0" y="362635"/>
            <a:ext cx="9144000" cy="369332"/>
          </a:xfrm>
          <a:prstGeom prst="rect">
            <a:avLst/>
          </a:prstGeom>
          <a:ln>
            <a:noFill/>
          </a:ln>
        </p:spPr>
        <p:txBody>
          <a:bodyPr wrap="square">
            <a:spAutoFit/>
          </a:bodyPr>
          <a:lstStyle/>
          <a:p>
            <a:pPr algn="ctr"/>
            <a:r>
              <a:rPr lang="en-US" dirty="0" smtClean="0">
                <a:latin typeface="Century Schoolbook"/>
                <a:cs typeface="Century Schoolbook"/>
              </a:rPr>
              <a:t>Limitations of the Simulation</a:t>
            </a:r>
            <a:endParaRPr lang="en-US" dirty="0">
              <a:latin typeface="Century Schoolbook"/>
              <a:cs typeface="Century Schoolbook"/>
            </a:endParaRPr>
          </a:p>
        </p:txBody>
      </p:sp>
      <p:sp>
        <p:nvSpPr>
          <p:cNvPr id="3" name="Rectangle 2"/>
          <p:cNvSpPr/>
          <p:nvPr/>
        </p:nvSpPr>
        <p:spPr>
          <a:xfrm>
            <a:off x="914400" y="4793890"/>
            <a:ext cx="7357533" cy="923330"/>
          </a:xfrm>
          <a:prstGeom prst="rect">
            <a:avLst/>
          </a:prstGeom>
          <a:ln>
            <a:noFill/>
          </a:ln>
        </p:spPr>
        <p:txBody>
          <a:bodyPr wrap="square">
            <a:spAutoFit/>
          </a:bodyPr>
          <a:lstStyle/>
          <a:p>
            <a:r>
              <a:rPr lang="en-US" dirty="0">
                <a:latin typeface="Century Schoolbook"/>
                <a:cs typeface="Century Schoolbook"/>
              </a:rPr>
              <a:t>In the </a:t>
            </a:r>
            <a:r>
              <a:rPr lang="en-US" dirty="0" smtClean="0">
                <a:latin typeface="Century Schoolbook"/>
                <a:cs typeface="Century Schoolbook"/>
              </a:rPr>
              <a:t>coming sections, </a:t>
            </a:r>
            <a:r>
              <a:rPr lang="en-US" dirty="0">
                <a:latin typeface="Century Schoolbook"/>
                <a:cs typeface="Century Schoolbook"/>
              </a:rPr>
              <a:t>we'll see </a:t>
            </a:r>
            <a:r>
              <a:rPr lang="en-US" dirty="0" smtClean="0">
                <a:latin typeface="Century Schoolbook"/>
                <a:cs typeface="Century Schoolbook"/>
              </a:rPr>
              <a:t>how Trick helps us overcome these limitations, and more. We’ll see how it provides simulations with </a:t>
            </a:r>
            <a:r>
              <a:rPr lang="en-US" dirty="0">
                <a:latin typeface="Century Schoolbook"/>
                <a:cs typeface="Century Schoolbook"/>
              </a:rPr>
              <a:t>commonly needed </a:t>
            </a:r>
            <a:r>
              <a:rPr lang="en-US" dirty="0" err="1" smtClean="0">
                <a:latin typeface="Century Schoolbook"/>
                <a:cs typeface="Century Schoolbook"/>
              </a:rPr>
              <a:t>capabilites</a:t>
            </a:r>
            <a:r>
              <a:rPr lang="en-US" dirty="0" smtClean="0">
                <a:latin typeface="Century Schoolbook"/>
                <a:cs typeface="Century Schoolbook"/>
              </a:rPr>
              <a:t>, many of them </a:t>
            </a:r>
            <a:r>
              <a:rPr lang="en-US" b="1" dirty="0" smtClean="0">
                <a:latin typeface="Century Schoolbook"/>
                <a:cs typeface="Century Schoolbook"/>
              </a:rPr>
              <a:t>automatically</a:t>
            </a:r>
            <a:r>
              <a:rPr lang="en-US" dirty="0">
                <a:latin typeface="Century Schoolbook"/>
                <a:cs typeface="Century Schoolbook"/>
              </a:rPr>
              <a:t>. </a:t>
            </a:r>
          </a:p>
        </p:txBody>
      </p:sp>
      <p:sp>
        <p:nvSpPr>
          <p:cNvPr id="5" name="Rectangle 4"/>
          <p:cNvSpPr/>
          <p:nvPr/>
        </p:nvSpPr>
        <p:spPr>
          <a:xfrm>
            <a:off x="914400" y="1059308"/>
            <a:ext cx="7687733" cy="646331"/>
          </a:xfrm>
          <a:prstGeom prst="rect">
            <a:avLst/>
          </a:prstGeom>
          <a:ln>
            <a:noFill/>
          </a:ln>
        </p:spPr>
        <p:txBody>
          <a:bodyPr wrap="square">
            <a:spAutoFit/>
          </a:bodyPr>
          <a:lstStyle/>
          <a:p>
            <a:r>
              <a:rPr lang="en-US" dirty="0">
                <a:latin typeface="Century Schoolbook"/>
                <a:cs typeface="Century Schoolbook"/>
              </a:rPr>
              <a:t>For simple physics models like our cannonball, maybe we don't need Trick, but </a:t>
            </a:r>
            <a:r>
              <a:rPr lang="en-US" dirty="0" smtClean="0">
                <a:latin typeface="Century Schoolbook"/>
                <a:cs typeface="Century Schoolbook"/>
              </a:rPr>
              <a:t>real</a:t>
            </a:r>
            <a:r>
              <a:rPr lang="en-US" dirty="0">
                <a:latin typeface="Century Schoolbook"/>
                <a:cs typeface="Century Schoolbook"/>
              </a:rPr>
              <a:t>-world problems </a:t>
            </a:r>
            <a:r>
              <a:rPr lang="en-US" dirty="0" smtClean="0">
                <a:latin typeface="Century Schoolbook"/>
                <a:cs typeface="Century Schoolbook"/>
              </a:rPr>
              <a:t>are rarely </a:t>
            </a:r>
            <a:r>
              <a:rPr lang="en-US" dirty="0">
                <a:latin typeface="Century Schoolbook"/>
                <a:cs typeface="Century Schoolbook"/>
              </a:rPr>
              <a:t>as simple.</a:t>
            </a:r>
          </a:p>
        </p:txBody>
      </p:sp>
    </p:spTree>
    <p:extLst>
      <p:ext uri="{BB962C8B-B14F-4D97-AF65-F5344CB8AC3E}">
        <p14:creationId xmlns:p14="http://schemas.microsoft.com/office/powerpoint/2010/main" val="2426288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828800"/>
            <a:ext cx="9144000" cy="1077218"/>
          </a:xfrm>
          <a:prstGeom prst="rect">
            <a:avLst/>
          </a:prstGeom>
        </p:spPr>
        <p:txBody>
          <a:bodyPr wrap="square">
            <a:spAutoFit/>
          </a:bodyPr>
          <a:lstStyle/>
          <a:p>
            <a:pPr algn="ctr"/>
            <a:r>
              <a:rPr lang="en-US" sz="3200" dirty="0">
                <a:latin typeface="Century Schoolbook"/>
                <a:cs typeface="Century Schoolbook"/>
              </a:rPr>
              <a:t>The Simulation Definition </a:t>
            </a:r>
            <a:r>
              <a:rPr lang="en-US" sz="3200" dirty="0" smtClean="0">
                <a:latin typeface="Century Schoolbook"/>
                <a:cs typeface="Century Schoolbook"/>
              </a:rPr>
              <a:t>File</a:t>
            </a:r>
          </a:p>
          <a:p>
            <a:pPr algn="ctr"/>
            <a:r>
              <a:rPr lang="en-US" sz="3200" dirty="0" smtClean="0">
                <a:latin typeface="Century Schoolbook"/>
                <a:cs typeface="Century Schoolbook"/>
              </a:rPr>
              <a:t>(</a:t>
            </a:r>
            <a:r>
              <a:rPr lang="en-US" sz="3200" dirty="0" err="1">
                <a:latin typeface="Century Schoolbook"/>
                <a:cs typeface="Century Schoolbook"/>
              </a:rPr>
              <a:t>S_define</a:t>
            </a:r>
            <a:r>
              <a:rPr lang="en-US" sz="3200" dirty="0">
                <a:latin typeface="Century Schoolbook"/>
                <a:cs typeface="Century Schoolbook"/>
              </a:rPr>
              <a:t>)</a:t>
            </a:r>
          </a:p>
        </p:txBody>
      </p:sp>
    </p:spTree>
    <p:extLst>
      <p:ext uri="{BB962C8B-B14F-4D97-AF65-F5344CB8AC3E}">
        <p14:creationId xmlns:p14="http://schemas.microsoft.com/office/powerpoint/2010/main" val="1753919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6287" y="770579"/>
            <a:ext cx="4294313" cy="369332"/>
          </a:xfrm>
          <a:prstGeom prst="rect">
            <a:avLst/>
          </a:prstGeom>
        </p:spPr>
        <p:txBody>
          <a:bodyPr wrap="square">
            <a:spAutoFit/>
          </a:bodyPr>
          <a:lstStyle/>
          <a:p>
            <a:r>
              <a:rPr lang="en-US" dirty="0" smtClean="0">
                <a:latin typeface="Century Schoolbook"/>
                <a:cs typeface="Century Schoolbook"/>
              </a:rPr>
              <a:t>In our </a:t>
            </a:r>
            <a:r>
              <a:rPr lang="en-US" dirty="0">
                <a:latin typeface="Century Schoolbook"/>
                <a:cs typeface="Century Schoolbook"/>
              </a:rPr>
              <a:t>non-Trick simulation </a:t>
            </a:r>
            <a:r>
              <a:rPr lang="en-US" dirty="0" smtClean="0">
                <a:latin typeface="Century Schoolbook"/>
                <a:cs typeface="Century Schoolbook"/>
              </a:rPr>
              <a:t>program : </a:t>
            </a:r>
            <a:endParaRPr lang="en-US" dirty="0">
              <a:latin typeface="Century Schoolbook"/>
              <a:cs typeface="Century Schoolbook"/>
            </a:endParaRPr>
          </a:p>
        </p:txBody>
      </p:sp>
      <p:sp>
        <p:nvSpPr>
          <p:cNvPr id="5" name="Rectangle 4"/>
          <p:cNvSpPr/>
          <p:nvPr/>
        </p:nvSpPr>
        <p:spPr>
          <a:xfrm>
            <a:off x="1005840" y="2343146"/>
            <a:ext cx="5962227" cy="1107996"/>
          </a:xfrm>
          <a:prstGeom prst="rect">
            <a:avLst/>
          </a:prstGeom>
        </p:spPr>
        <p:txBody>
          <a:bodyPr wrap="square">
            <a:spAutoFit/>
          </a:bodyPr>
          <a:lstStyle/>
          <a:p>
            <a:pPr marL="285750" indent="-285750">
              <a:buFont typeface="Arial"/>
              <a:buChar char="•"/>
            </a:pPr>
            <a:r>
              <a:rPr lang="en-US" dirty="0">
                <a:latin typeface="Century Schoolbook"/>
                <a:cs typeface="Century Schoolbook"/>
              </a:rPr>
              <a:t>We </a:t>
            </a:r>
            <a:r>
              <a:rPr lang="en-US" dirty="0" smtClean="0">
                <a:latin typeface="Century Schoolbook"/>
                <a:cs typeface="Century Schoolbook"/>
              </a:rPr>
              <a:t>organized our </a:t>
            </a:r>
            <a:r>
              <a:rPr lang="en-US" dirty="0">
                <a:latin typeface="Century Schoolbook"/>
                <a:cs typeface="Century Schoolbook"/>
              </a:rPr>
              <a:t>code into well-defined tasks </a:t>
            </a:r>
            <a:r>
              <a:rPr lang="en-US" dirty="0" smtClean="0">
                <a:latin typeface="Century Schoolbook"/>
                <a:cs typeface="Century Schoolbook"/>
              </a:rPr>
              <a:t>:</a:t>
            </a:r>
            <a:endParaRPr lang="en-US" dirty="0">
              <a:latin typeface="Century Schoolbook"/>
              <a:cs typeface="Century Schoolbook"/>
            </a:endParaRPr>
          </a:p>
          <a:p>
            <a:pPr marL="685800" lvl="1" indent="-228600">
              <a:buFont typeface="Arial"/>
              <a:buChar char="•"/>
            </a:pPr>
            <a:r>
              <a:rPr lang="en-US" sz="1200" dirty="0">
                <a:latin typeface="Century Schoolbook"/>
                <a:cs typeface="Century Schoolbook"/>
              </a:rPr>
              <a:t>Initialization of variables by assignment</a:t>
            </a:r>
          </a:p>
          <a:p>
            <a:pPr marL="685800" lvl="1" indent="-228600">
              <a:buFont typeface="Arial"/>
              <a:buChar char="•"/>
            </a:pPr>
            <a:r>
              <a:rPr lang="en-US" sz="1200" dirty="0">
                <a:latin typeface="Century Schoolbook"/>
                <a:cs typeface="Century Schoolbook"/>
              </a:rPr>
              <a:t>Initialization of variables by calculation.</a:t>
            </a:r>
          </a:p>
          <a:p>
            <a:pPr marL="685800" lvl="1" indent="-228600">
              <a:buFont typeface="Arial"/>
              <a:buChar char="•"/>
            </a:pPr>
            <a:r>
              <a:rPr lang="en-US" sz="1200" dirty="0">
                <a:latin typeface="Century Schoolbook"/>
                <a:cs typeface="Century Schoolbook"/>
              </a:rPr>
              <a:t>Periodic calculation of the model state.</a:t>
            </a:r>
          </a:p>
          <a:p>
            <a:pPr marL="685800" lvl="1" indent="-228600">
              <a:buFont typeface="Arial"/>
              <a:buChar char="•"/>
            </a:pPr>
            <a:r>
              <a:rPr lang="en-US" sz="1200" dirty="0">
                <a:latin typeface="Century Schoolbook"/>
                <a:cs typeface="Century Schoolbook"/>
              </a:rPr>
              <a:t>Cleanup/Shutdown.</a:t>
            </a:r>
          </a:p>
        </p:txBody>
      </p:sp>
      <p:sp>
        <p:nvSpPr>
          <p:cNvPr id="6" name="Rectangle 5"/>
          <p:cNvSpPr/>
          <p:nvPr/>
        </p:nvSpPr>
        <p:spPr>
          <a:xfrm>
            <a:off x="1005840" y="3600661"/>
            <a:ext cx="6182360" cy="646331"/>
          </a:xfrm>
          <a:prstGeom prst="rect">
            <a:avLst/>
          </a:prstGeom>
        </p:spPr>
        <p:txBody>
          <a:bodyPr wrap="square">
            <a:spAutoFit/>
          </a:bodyPr>
          <a:lstStyle/>
          <a:p>
            <a:pPr marL="285750" indent="-285750">
              <a:buFont typeface="Arial"/>
              <a:buChar char="•"/>
            </a:pPr>
            <a:r>
              <a:rPr lang="en-US" dirty="0">
                <a:latin typeface="Century Schoolbook"/>
                <a:cs typeface="Century Schoolbook"/>
              </a:rPr>
              <a:t>We </a:t>
            </a:r>
            <a:r>
              <a:rPr lang="en-US" dirty="0" smtClean="0">
                <a:latin typeface="Century Schoolbook"/>
                <a:cs typeface="Century Schoolbook"/>
              </a:rPr>
              <a:t>made </a:t>
            </a:r>
            <a:r>
              <a:rPr lang="en-US" dirty="0">
                <a:latin typeface="Century Schoolbook"/>
                <a:cs typeface="Century Schoolbook"/>
              </a:rPr>
              <a:t>sure that our tasks were executed in </a:t>
            </a:r>
            <a:r>
              <a:rPr lang="en-US" dirty="0" smtClean="0">
                <a:latin typeface="Century Schoolbook"/>
                <a:cs typeface="Century Schoolbook"/>
              </a:rPr>
              <a:t>the</a:t>
            </a:r>
          </a:p>
          <a:p>
            <a:r>
              <a:rPr lang="en-US" dirty="0" smtClean="0">
                <a:latin typeface="Century Schoolbook"/>
                <a:cs typeface="Century Schoolbook"/>
              </a:rPr>
              <a:t> </a:t>
            </a:r>
            <a:r>
              <a:rPr lang="en-US" dirty="0">
                <a:latin typeface="Century Schoolbook"/>
                <a:cs typeface="Century Schoolbook"/>
              </a:rPr>
              <a:t>appropriate</a:t>
            </a:r>
            <a:r>
              <a:rPr lang="en-US" b="1" dirty="0">
                <a:latin typeface="Century Schoolbook"/>
                <a:cs typeface="Century Schoolbook"/>
              </a:rPr>
              <a:t> </a:t>
            </a:r>
            <a:r>
              <a:rPr lang="en-US" dirty="0">
                <a:latin typeface="Century Schoolbook"/>
                <a:cs typeface="Century Schoolbook"/>
              </a:rPr>
              <a:t>order</a:t>
            </a:r>
            <a:r>
              <a:rPr lang="en-US" dirty="0" smtClean="0">
                <a:latin typeface="Century Schoolbook"/>
                <a:cs typeface="Century Schoolbook"/>
              </a:rPr>
              <a:t>.</a:t>
            </a:r>
            <a:endParaRPr lang="en-US" dirty="0">
              <a:latin typeface="Century Schoolbook"/>
              <a:cs typeface="Century Schoolbook"/>
            </a:endParaRPr>
          </a:p>
        </p:txBody>
      </p:sp>
      <p:sp>
        <p:nvSpPr>
          <p:cNvPr id="8" name="Rectangle 7"/>
          <p:cNvSpPr/>
          <p:nvPr/>
        </p:nvSpPr>
        <p:spPr>
          <a:xfrm>
            <a:off x="1005841" y="1783955"/>
            <a:ext cx="5293360" cy="369332"/>
          </a:xfrm>
          <a:prstGeom prst="rect">
            <a:avLst/>
          </a:prstGeom>
        </p:spPr>
        <p:txBody>
          <a:bodyPr wrap="square">
            <a:spAutoFit/>
          </a:bodyPr>
          <a:lstStyle/>
          <a:p>
            <a:pPr marL="285750" indent="-285750">
              <a:buFont typeface="Arial"/>
              <a:buChar char="•"/>
            </a:pPr>
            <a:r>
              <a:rPr lang="en-US" dirty="0" smtClean="0">
                <a:latin typeface="Century Schoolbook"/>
                <a:cs typeface="Century Schoolbook"/>
              </a:rPr>
              <a:t>We </a:t>
            </a:r>
            <a:r>
              <a:rPr lang="en-US" dirty="0">
                <a:latin typeface="Century Schoolbook"/>
                <a:cs typeface="Century Schoolbook"/>
              </a:rPr>
              <a:t>defined </a:t>
            </a:r>
            <a:r>
              <a:rPr lang="en-US" dirty="0" smtClean="0">
                <a:latin typeface="Century Schoolbook"/>
                <a:cs typeface="Century Schoolbook"/>
              </a:rPr>
              <a:t>our </a:t>
            </a:r>
            <a:r>
              <a:rPr lang="en-US" dirty="0">
                <a:latin typeface="Century Schoolbook"/>
                <a:cs typeface="Century Schoolbook"/>
              </a:rPr>
              <a:t>simulation-state</a:t>
            </a:r>
            <a:r>
              <a:rPr lang="en-US" b="1" dirty="0">
                <a:latin typeface="Century Schoolbook"/>
                <a:cs typeface="Century Schoolbook"/>
              </a:rPr>
              <a:t> </a:t>
            </a:r>
            <a:r>
              <a:rPr lang="en-US" dirty="0">
                <a:latin typeface="Century Schoolbook"/>
                <a:cs typeface="Century Schoolbook"/>
              </a:rPr>
              <a:t>variables. </a:t>
            </a:r>
          </a:p>
        </p:txBody>
      </p:sp>
      <p:sp>
        <p:nvSpPr>
          <p:cNvPr id="9" name="Rectangle 8"/>
          <p:cNvSpPr/>
          <p:nvPr/>
        </p:nvSpPr>
        <p:spPr>
          <a:xfrm>
            <a:off x="1005840" y="1307319"/>
            <a:ext cx="6292427" cy="369332"/>
          </a:xfrm>
          <a:prstGeom prst="rect">
            <a:avLst/>
          </a:prstGeom>
        </p:spPr>
        <p:txBody>
          <a:bodyPr wrap="square">
            <a:spAutoFit/>
          </a:bodyPr>
          <a:lstStyle/>
          <a:p>
            <a:pPr marL="285750" indent="-285750">
              <a:buFont typeface="Arial"/>
              <a:buChar char="•"/>
            </a:pPr>
            <a:r>
              <a:rPr lang="en-US" dirty="0" smtClean="0">
                <a:latin typeface="Century Schoolbook"/>
                <a:cs typeface="Century Schoolbook"/>
              </a:rPr>
              <a:t>We created a representation of our simulation</a:t>
            </a:r>
            <a:r>
              <a:rPr lang="en-US" dirty="0">
                <a:latin typeface="Century Schoolbook"/>
                <a:cs typeface="Century Schoolbook"/>
              </a:rPr>
              <a:t>-</a:t>
            </a:r>
            <a:r>
              <a:rPr lang="en-US" dirty="0" smtClean="0">
                <a:latin typeface="Century Schoolbook"/>
                <a:cs typeface="Century Schoolbook"/>
              </a:rPr>
              <a:t>state. </a:t>
            </a:r>
            <a:endParaRPr lang="en-US" dirty="0">
              <a:latin typeface="Century Schoolbook"/>
              <a:cs typeface="Century Schoolbook"/>
            </a:endParaRPr>
          </a:p>
        </p:txBody>
      </p:sp>
      <p:sp>
        <p:nvSpPr>
          <p:cNvPr id="10" name="Rectangle 9"/>
          <p:cNvSpPr/>
          <p:nvPr/>
        </p:nvSpPr>
        <p:spPr>
          <a:xfrm>
            <a:off x="1005840" y="4489768"/>
            <a:ext cx="7232227" cy="923330"/>
          </a:xfrm>
          <a:prstGeom prst="rect">
            <a:avLst/>
          </a:prstGeom>
        </p:spPr>
        <p:txBody>
          <a:bodyPr wrap="square">
            <a:spAutoFit/>
          </a:bodyPr>
          <a:lstStyle/>
          <a:p>
            <a:r>
              <a:rPr lang="en-US" dirty="0" smtClean="0">
                <a:latin typeface="Century Schoolbook"/>
                <a:cs typeface="Century Schoolbook"/>
              </a:rPr>
              <a:t>In a Trick simulation, we do </a:t>
            </a:r>
            <a:r>
              <a:rPr lang="en-US" dirty="0">
                <a:latin typeface="Century Schoolbook"/>
                <a:cs typeface="Century Schoolbook"/>
              </a:rPr>
              <a:t>the </a:t>
            </a:r>
            <a:r>
              <a:rPr lang="en-US" dirty="0" smtClean="0">
                <a:latin typeface="Century Schoolbook"/>
                <a:cs typeface="Century Schoolbook"/>
              </a:rPr>
              <a:t>same. To  “teach” Trick about the parts </a:t>
            </a:r>
            <a:r>
              <a:rPr lang="en-US" dirty="0">
                <a:latin typeface="Century Schoolbook"/>
                <a:cs typeface="Century Schoolbook"/>
              </a:rPr>
              <a:t>that make the particular simulation </a:t>
            </a:r>
            <a:r>
              <a:rPr lang="en-US" dirty="0" smtClean="0">
                <a:latin typeface="Century Schoolbook"/>
                <a:cs typeface="Century Schoolbook"/>
              </a:rPr>
              <a:t>unique, we use a simulation </a:t>
            </a:r>
            <a:r>
              <a:rPr lang="en-US" dirty="0">
                <a:latin typeface="Century Schoolbook"/>
                <a:cs typeface="Century Schoolbook"/>
              </a:rPr>
              <a:t>definition file (</a:t>
            </a:r>
            <a:r>
              <a:rPr lang="en-US" b="1" dirty="0" err="1">
                <a:latin typeface="Century Schoolbook"/>
                <a:cs typeface="Century Schoolbook"/>
              </a:rPr>
              <a:t>S_define</a:t>
            </a:r>
            <a:r>
              <a:rPr lang="en-US" dirty="0">
                <a:latin typeface="Century Schoolbook"/>
                <a:cs typeface="Century Schoolbook"/>
              </a:rPr>
              <a:t>)</a:t>
            </a:r>
            <a:r>
              <a:rPr lang="en-US" dirty="0" smtClean="0">
                <a:latin typeface="Century Schoolbook"/>
                <a:cs typeface="Century Schoolbook"/>
              </a:rPr>
              <a:t>.</a:t>
            </a:r>
            <a:endParaRPr lang="en-US" dirty="0">
              <a:latin typeface="Century Schoolbook"/>
              <a:cs typeface="Century Schoolbook"/>
            </a:endParaRPr>
          </a:p>
        </p:txBody>
      </p:sp>
    </p:spTree>
    <p:extLst>
      <p:ext uri="{BB962C8B-B14F-4D97-AF65-F5344CB8AC3E}">
        <p14:creationId xmlns:p14="http://schemas.microsoft.com/office/powerpoint/2010/main" val="2338708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14400" y="872065"/>
            <a:ext cx="6309360" cy="4351020"/>
          </a:xfrm>
          <a:prstGeom prst="rect">
            <a:avLst/>
          </a:prstGeom>
        </p:spPr>
      </p:pic>
      <p:sp>
        <p:nvSpPr>
          <p:cNvPr id="3" name="Rectangle 2"/>
          <p:cNvSpPr/>
          <p:nvPr/>
        </p:nvSpPr>
        <p:spPr>
          <a:xfrm>
            <a:off x="0" y="365760"/>
            <a:ext cx="9144000" cy="369332"/>
          </a:xfrm>
          <a:prstGeom prst="rect">
            <a:avLst/>
          </a:prstGeom>
          <a:ln>
            <a:noFill/>
          </a:ln>
        </p:spPr>
        <p:txBody>
          <a:bodyPr wrap="square">
            <a:spAutoFit/>
          </a:bodyPr>
          <a:lstStyle/>
          <a:p>
            <a:pPr algn="ctr"/>
            <a:r>
              <a:rPr lang="en-US" dirty="0" smtClean="0">
                <a:latin typeface="Century Schoolbook"/>
                <a:cs typeface="Century Schoolbook"/>
              </a:rPr>
              <a:t>Example </a:t>
            </a:r>
            <a:r>
              <a:rPr lang="en-US" dirty="0" err="1" smtClean="0">
                <a:latin typeface="Century Schoolbook"/>
                <a:cs typeface="Century Schoolbook"/>
              </a:rPr>
              <a:t>S_define</a:t>
            </a:r>
            <a:endParaRPr lang="en-US" dirty="0">
              <a:latin typeface="Century Schoolbook"/>
              <a:cs typeface="Century Schoolbook"/>
            </a:endParaRPr>
          </a:p>
        </p:txBody>
      </p:sp>
    </p:spTree>
    <p:extLst>
      <p:ext uri="{BB962C8B-B14F-4D97-AF65-F5344CB8AC3E}">
        <p14:creationId xmlns:p14="http://schemas.microsoft.com/office/powerpoint/2010/main" val="33760870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828800"/>
            <a:ext cx="9144000" cy="1077218"/>
          </a:xfrm>
          <a:prstGeom prst="rect">
            <a:avLst/>
          </a:prstGeom>
        </p:spPr>
        <p:txBody>
          <a:bodyPr wrap="square">
            <a:spAutoFit/>
          </a:bodyPr>
          <a:lstStyle/>
          <a:p>
            <a:pPr algn="ctr"/>
            <a:r>
              <a:rPr lang="en-US" sz="3200" dirty="0" smtClean="0">
                <a:latin typeface="Century Schoolbook"/>
                <a:cs typeface="Century Schoolbook"/>
              </a:rPr>
              <a:t>Building &amp; Running a</a:t>
            </a:r>
          </a:p>
          <a:p>
            <a:pPr algn="ctr"/>
            <a:r>
              <a:rPr lang="en-US" sz="3200" dirty="0" smtClean="0">
                <a:latin typeface="Century Schoolbook"/>
                <a:cs typeface="Century Schoolbook"/>
              </a:rPr>
              <a:t>Trick Simulation</a:t>
            </a:r>
            <a:endParaRPr lang="en-US" sz="3200" dirty="0">
              <a:latin typeface="Century Schoolbook"/>
              <a:cs typeface="Century Schoolbook"/>
            </a:endParaRPr>
          </a:p>
        </p:txBody>
      </p:sp>
    </p:spTree>
    <p:extLst>
      <p:ext uri="{BB962C8B-B14F-4D97-AF65-F5344CB8AC3E}">
        <p14:creationId xmlns:p14="http://schemas.microsoft.com/office/powerpoint/2010/main" val="1548667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Rectangle 216"/>
          <p:cNvSpPr/>
          <p:nvPr/>
        </p:nvSpPr>
        <p:spPr>
          <a:xfrm>
            <a:off x="0" y="365760"/>
            <a:ext cx="9143999" cy="369332"/>
          </a:xfrm>
          <a:prstGeom prst="rect">
            <a:avLst/>
          </a:prstGeom>
        </p:spPr>
        <p:txBody>
          <a:bodyPr wrap="square">
            <a:spAutoFit/>
          </a:bodyPr>
          <a:lstStyle/>
          <a:p>
            <a:pPr algn="ctr"/>
            <a:r>
              <a:rPr lang="en-US" dirty="0" smtClean="0">
                <a:latin typeface="Century Schoolbook"/>
                <a:cs typeface="Century Schoolbook"/>
              </a:rPr>
              <a:t>Simulation File Organization</a:t>
            </a:r>
            <a:endParaRPr lang="en-US" dirty="0">
              <a:latin typeface="Century Schoolbook"/>
              <a:cs typeface="Century Schoolbook"/>
            </a:endParaRPr>
          </a:p>
        </p:txBody>
      </p:sp>
      <p:sp>
        <p:nvSpPr>
          <p:cNvPr id="2" name="Rectangle 1"/>
          <p:cNvSpPr/>
          <p:nvPr/>
        </p:nvSpPr>
        <p:spPr>
          <a:xfrm>
            <a:off x="1371600" y="1371600"/>
            <a:ext cx="6583680" cy="830997"/>
          </a:xfrm>
          <a:prstGeom prst="rect">
            <a:avLst/>
          </a:prstGeom>
          <a:solidFill>
            <a:schemeClr val="bg1">
              <a:lumMod val="95000"/>
            </a:schemeClr>
          </a:solidFill>
          <a:ln w="25400">
            <a:solidFill>
              <a:schemeClr val="tx1">
                <a:lumMod val="65000"/>
                <a:lumOff val="35000"/>
              </a:schemeClr>
            </a:solidFill>
          </a:ln>
        </p:spPr>
        <p:txBody>
          <a:bodyPr wrap="square">
            <a:spAutoFit/>
          </a:bodyPr>
          <a:lstStyle/>
          <a:p>
            <a:r>
              <a:rPr lang="en-US" sz="1600" b="1" dirty="0" smtClean="0">
                <a:latin typeface="Consolas"/>
                <a:cs typeface="Consolas"/>
              </a:rPr>
              <a:t>%</a:t>
            </a:r>
            <a:r>
              <a:rPr lang="en-US" sz="1600" dirty="0" smtClean="0">
                <a:latin typeface="Consolas"/>
                <a:cs typeface="Consolas"/>
              </a:rPr>
              <a:t> </a:t>
            </a:r>
            <a:r>
              <a:rPr lang="en-US" sz="1600" dirty="0" err="1">
                <a:solidFill>
                  <a:srgbClr val="008000"/>
                </a:solidFill>
                <a:latin typeface="Consolas"/>
                <a:cs typeface="Consolas"/>
              </a:rPr>
              <a:t>mkdir</a:t>
            </a:r>
            <a:r>
              <a:rPr lang="en-US" sz="1600" dirty="0">
                <a:solidFill>
                  <a:srgbClr val="008000"/>
                </a:solidFill>
                <a:latin typeface="Consolas"/>
                <a:cs typeface="Consolas"/>
              </a:rPr>
              <a:t> </a:t>
            </a:r>
            <a:r>
              <a:rPr lang="mr-IN" sz="1600" dirty="0" smtClean="0">
                <a:solidFill>
                  <a:srgbClr val="008000"/>
                </a:solidFill>
                <a:latin typeface="Consolas"/>
                <a:cs typeface="Consolas"/>
              </a:rPr>
              <a:t>–</a:t>
            </a:r>
            <a:r>
              <a:rPr lang="en-US" sz="1600" dirty="0" smtClean="0">
                <a:solidFill>
                  <a:srgbClr val="008000"/>
                </a:solidFill>
                <a:latin typeface="Consolas"/>
                <a:cs typeface="Consolas"/>
              </a:rPr>
              <a:t>p </a:t>
            </a:r>
            <a:r>
              <a:rPr lang="en-US" sz="1600" dirty="0" err="1" smtClean="0">
                <a:solidFill>
                  <a:srgbClr val="008000"/>
                </a:solidFill>
                <a:latin typeface="Consolas"/>
                <a:cs typeface="Consolas"/>
              </a:rPr>
              <a:t>SIM_cannon_analytic</a:t>
            </a:r>
            <a:r>
              <a:rPr lang="en-US" sz="1600" dirty="0">
                <a:solidFill>
                  <a:srgbClr val="008000"/>
                </a:solidFill>
                <a:latin typeface="Consolas"/>
                <a:cs typeface="Consolas"/>
              </a:rPr>
              <a:t>/</a:t>
            </a:r>
            <a:r>
              <a:rPr lang="en-US" sz="1600" dirty="0" err="1">
                <a:solidFill>
                  <a:srgbClr val="008000"/>
                </a:solidFill>
                <a:latin typeface="Consolas"/>
                <a:cs typeface="Consolas"/>
              </a:rPr>
              <a:t>RUN_test</a:t>
            </a:r>
            <a:endParaRPr lang="en-US" sz="1600" dirty="0">
              <a:solidFill>
                <a:srgbClr val="008000"/>
              </a:solidFill>
              <a:latin typeface="Consolas"/>
              <a:cs typeface="Consolas"/>
            </a:endParaRPr>
          </a:p>
          <a:p>
            <a:r>
              <a:rPr lang="en-US" sz="1600" b="1" dirty="0">
                <a:latin typeface="Consolas"/>
                <a:cs typeface="Consolas"/>
              </a:rPr>
              <a:t>%</a:t>
            </a:r>
            <a:r>
              <a:rPr lang="en-US" sz="1600" dirty="0" smtClean="0">
                <a:latin typeface="Consolas"/>
                <a:cs typeface="Consolas"/>
              </a:rPr>
              <a:t> </a:t>
            </a:r>
            <a:r>
              <a:rPr lang="en-US" sz="1600" dirty="0" err="1">
                <a:solidFill>
                  <a:srgbClr val="008000"/>
                </a:solidFill>
                <a:latin typeface="Consolas"/>
                <a:cs typeface="Consolas"/>
              </a:rPr>
              <a:t>mkdir</a:t>
            </a:r>
            <a:r>
              <a:rPr lang="en-US" sz="1600" dirty="0">
                <a:solidFill>
                  <a:srgbClr val="008000"/>
                </a:solidFill>
                <a:latin typeface="Consolas"/>
                <a:cs typeface="Consolas"/>
              </a:rPr>
              <a:t> </a:t>
            </a:r>
            <a:r>
              <a:rPr lang="mr-IN" sz="1600" dirty="0" smtClean="0">
                <a:solidFill>
                  <a:srgbClr val="008000"/>
                </a:solidFill>
                <a:latin typeface="Consolas"/>
                <a:cs typeface="Consolas"/>
              </a:rPr>
              <a:t>–</a:t>
            </a:r>
            <a:r>
              <a:rPr lang="en-US" sz="1600" dirty="0" smtClean="0">
                <a:solidFill>
                  <a:srgbClr val="008000"/>
                </a:solidFill>
                <a:latin typeface="Consolas"/>
                <a:cs typeface="Consolas"/>
              </a:rPr>
              <a:t>p </a:t>
            </a:r>
            <a:r>
              <a:rPr lang="en-US" sz="1600" dirty="0" err="1" smtClean="0">
                <a:solidFill>
                  <a:srgbClr val="008000"/>
                </a:solidFill>
                <a:latin typeface="Consolas"/>
                <a:cs typeface="Consolas"/>
              </a:rPr>
              <a:t>SIM_cannon_analytic</a:t>
            </a:r>
            <a:r>
              <a:rPr lang="en-US" sz="1600" dirty="0">
                <a:solidFill>
                  <a:srgbClr val="008000"/>
                </a:solidFill>
                <a:latin typeface="Consolas"/>
                <a:cs typeface="Consolas"/>
              </a:rPr>
              <a:t>/models/cannon/</a:t>
            </a:r>
            <a:r>
              <a:rPr lang="en-US" sz="1600" dirty="0" err="1">
                <a:solidFill>
                  <a:srgbClr val="008000"/>
                </a:solidFill>
                <a:latin typeface="Consolas"/>
                <a:cs typeface="Consolas"/>
              </a:rPr>
              <a:t>src</a:t>
            </a:r>
            <a:endParaRPr lang="en-US" sz="1600" dirty="0">
              <a:solidFill>
                <a:srgbClr val="008000"/>
              </a:solidFill>
              <a:latin typeface="Consolas"/>
              <a:cs typeface="Consolas"/>
            </a:endParaRPr>
          </a:p>
          <a:p>
            <a:r>
              <a:rPr lang="en-US" sz="1600" b="1" dirty="0">
                <a:latin typeface="Consolas"/>
                <a:cs typeface="Consolas"/>
              </a:rPr>
              <a:t>%</a:t>
            </a:r>
            <a:r>
              <a:rPr lang="en-US" sz="1600" dirty="0" smtClean="0">
                <a:latin typeface="Consolas"/>
                <a:cs typeface="Consolas"/>
              </a:rPr>
              <a:t> </a:t>
            </a:r>
            <a:r>
              <a:rPr lang="en-US" sz="1600" dirty="0" err="1">
                <a:solidFill>
                  <a:srgbClr val="008000"/>
                </a:solidFill>
                <a:latin typeface="Consolas"/>
                <a:cs typeface="Consolas"/>
              </a:rPr>
              <a:t>mkdir</a:t>
            </a:r>
            <a:r>
              <a:rPr lang="en-US" sz="1600" dirty="0">
                <a:solidFill>
                  <a:srgbClr val="008000"/>
                </a:solidFill>
                <a:latin typeface="Consolas"/>
                <a:cs typeface="Consolas"/>
              </a:rPr>
              <a:t> </a:t>
            </a:r>
            <a:r>
              <a:rPr lang="mr-IN" sz="1600" dirty="0" smtClean="0">
                <a:solidFill>
                  <a:srgbClr val="008000"/>
                </a:solidFill>
                <a:latin typeface="Consolas"/>
                <a:cs typeface="Consolas"/>
              </a:rPr>
              <a:t>–</a:t>
            </a:r>
            <a:r>
              <a:rPr lang="en-US" sz="1600" dirty="0" smtClean="0">
                <a:solidFill>
                  <a:srgbClr val="008000"/>
                </a:solidFill>
                <a:latin typeface="Consolas"/>
                <a:cs typeface="Consolas"/>
              </a:rPr>
              <a:t>p </a:t>
            </a:r>
            <a:r>
              <a:rPr lang="en-US" sz="1600" dirty="0" err="1" smtClean="0">
                <a:solidFill>
                  <a:srgbClr val="008000"/>
                </a:solidFill>
                <a:latin typeface="Consolas"/>
                <a:cs typeface="Consolas"/>
              </a:rPr>
              <a:t>SIM_cannon_analytic</a:t>
            </a:r>
            <a:r>
              <a:rPr lang="en-US" sz="1600" dirty="0">
                <a:solidFill>
                  <a:srgbClr val="008000"/>
                </a:solidFill>
                <a:latin typeface="Consolas"/>
                <a:cs typeface="Consolas"/>
              </a:rPr>
              <a:t>/models/cannon/include</a:t>
            </a:r>
          </a:p>
        </p:txBody>
      </p:sp>
      <p:grpSp>
        <p:nvGrpSpPr>
          <p:cNvPr id="5" name="Group 4"/>
          <p:cNvGrpSpPr/>
          <p:nvPr/>
        </p:nvGrpSpPr>
        <p:grpSpPr>
          <a:xfrm>
            <a:off x="2844782" y="2645424"/>
            <a:ext cx="3202680" cy="3135810"/>
            <a:chOff x="2531503" y="2247475"/>
            <a:chExt cx="3202680" cy="3135810"/>
          </a:xfrm>
        </p:grpSpPr>
        <p:grpSp>
          <p:nvGrpSpPr>
            <p:cNvPr id="88" name="Group 87"/>
            <p:cNvGrpSpPr/>
            <p:nvPr/>
          </p:nvGrpSpPr>
          <p:grpSpPr>
            <a:xfrm>
              <a:off x="4185049" y="2247475"/>
              <a:ext cx="571500" cy="422867"/>
              <a:chOff x="4399272" y="296302"/>
              <a:chExt cx="696451" cy="523568"/>
            </a:xfrm>
          </p:grpSpPr>
          <p:sp>
            <p:nvSpPr>
              <p:cNvPr id="229" name="Rounded Rectangle 228"/>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3" name="Right Triangle 232"/>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4" name="Rounded Rectangle 233"/>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9" name="TextBox 88"/>
            <p:cNvSpPr txBox="1"/>
            <p:nvPr/>
          </p:nvSpPr>
          <p:spPr>
            <a:xfrm>
              <a:off x="3884821" y="2670342"/>
              <a:ext cx="1197764" cy="215444"/>
            </a:xfrm>
            <a:prstGeom prst="rect">
              <a:avLst/>
            </a:prstGeom>
            <a:noFill/>
          </p:spPr>
          <p:txBody>
            <a:bodyPr wrap="none" rtlCol="0">
              <a:spAutoFit/>
            </a:bodyPr>
            <a:lstStyle/>
            <a:p>
              <a:pPr algn="ctr"/>
              <a:r>
                <a:rPr lang="en-US" sz="800" dirty="0" err="1" smtClean="0">
                  <a:latin typeface="Helvetica"/>
                  <a:cs typeface="Helvetica"/>
                </a:rPr>
                <a:t>SIM_cannon_analytic</a:t>
              </a:r>
              <a:r>
                <a:rPr lang="en-US" sz="800" dirty="0" smtClean="0">
                  <a:latin typeface="Helvetica"/>
                  <a:cs typeface="Helvetica"/>
                </a:rPr>
                <a:t>/</a:t>
              </a:r>
              <a:endParaRPr lang="en-US" sz="800" dirty="0">
                <a:latin typeface="Helvetica"/>
                <a:cs typeface="Helvetica"/>
              </a:endParaRPr>
            </a:p>
          </p:txBody>
        </p:sp>
        <p:sp>
          <p:nvSpPr>
            <p:cNvPr id="90" name="TextBox 89"/>
            <p:cNvSpPr txBox="1"/>
            <p:nvPr/>
          </p:nvSpPr>
          <p:spPr>
            <a:xfrm>
              <a:off x="3423105" y="3527765"/>
              <a:ext cx="556563" cy="215444"/>
            </a:xfrm>
            <a:prstGeom prst="rect">
              <a:avLst/>
            </a:prstGeom>
            <a:noFill/>
          </p:spPr>
          <p:txBody>
            <a:bodyPr wrap="none" rtlCol="0">
              <a:spAutoFit/>
            </a:bodyPr>
            <a:lstStyle/>
            <a:p>
              <a:pPr algn="ctr"/>
              <a:r>
                <a:rPr lang="en-US" sz="800" dirty="0">
                  <a:latin typeface="Helvetica"/>
                  <a:cs typeface="Helvetica"/>
                </a:rPr>
                <a:t>m</a:t>
              </a:r>
              <a:r>
                <a:rPr lang="en-US" sz="800" dirty="0" smtClean="0">
                  <a:latin typeface="Helvetica"/>
                  <a:cs typeface="Helvetica"/>
                </a:rPr>
                <a:t>odels/</a:t>
              </a:r>
              <a:endParaRPr lang="en-US" sz="800" dirty="0">
                <a:latin typeface="Helvetica"/>
                <a:cs typeface="Helvetica"/>
              </a:endParaRPr>
            </a:p>
          </p:txBody>
        </p:sp>
        <p:sp>
          <p:nvSpPr>
            <p:cNvPr id="91" name="TextBox 90"/>
            <p:cNvSpPr txBox="1"/>
            <p:nvPr/>
          </p:nvSpPr>
          <p:spPr>
            <a:xfrm>
              <a:off x="2536281" y="5167841"/>
              <a:ext cx="543739" cy="215444"/>
            </a:xfrm>
            <a:prstGeom prst="rect">
              <a:avLst/>
            </a:prstGeom>
            <a:noFill/>
          </p:spPr>
          <p:txBody>
            <a:bodyPr wrap="none" rtlCol="0">
              <a:spAutoFit/>
            </a:bodyPr>
            <a:lstStyle/>
            <a:p>
              <a:pPr algn="ctr"/>
              <a:r>
                <a:rPr lang="en-US" sz="800" dirty="0">
                  <a:latin typeface="Helvetica"/>
                  <a:cs typeface="Helvetica"/>
                </a:rPr>
                <a:t>i</a:t>
              </a:r>
              <a:r>
                <a:rPr lang="en-US" sz="800" dirty="0" smtClean="0">
                  <a:latin typeface="Helvetica"/>
                  <a:cs typeface="Helvetica"/>
                </a:rPr>
                <a:t>nclude/</a:t>
              </a:r>
              <a:endParaRPr lang="en-US" sz="800" dirty="0">
                <a:latin typeface="Helvetica"/>
                <a:cs typeface="Helvetica"/>
              </a:endParaRPr>
            </a:p>
          </p:txBody>
        </p:sp>
        <p:sp>
          <p:nvSpPr>
            <p:cNvPr id="93" name="TextBox 92"/>
            <p:cNvSpPr txBox="1"/>
            <p:nvPr/>
          </p:nvSpPr>
          <p:spPr>
            <a:xfrm>
              <a:off x="4494680" y="5165193"/>
              <a:ext cx="364202" cy="215444"/>
            </a:xfrm>
            <a:prstGeom prst="rect">
              <a:avLst/>
            </a:prstGeom>
            <a:noFill/>
          </p:spPr>
          <p:txBody>
            <a:bodyPr wrap="none" rtlCol="0">
              <a:spAutoFit/>
            </a:bodyPr>
            <a:lstStyle/>
            <a:p>
              <a:pPr algn="ctr"/>
              <a:r>
                <a:rPr lang="en-US" sz="800" dirty="0" err="1">
                  <a:latin typeface="Helvetica"/>
                  <a:cs typeface="Helvetica"/>
                </a:rPr>
                <a:t>s</a:t>
              </a:r>
              <a:r>
                <a:rPr lang="en-US" sz="800" dirty="0" err="1" smtClean="0">
                  <a:latin typeface="Helvetica"/>
                  <a:cs typeface="Helvetica"/>
                </a:rPr>
                <a:t>rc</a:t>
              </a:r>
              <a:r>
                <a:rPr lang="en-US" sz="800" dirty="0" smtClean="0">
                  <a:latin typeface="Helvetica"/>
                  <a:cs typeface="Helvetica"/>
                </a:rPr>
                <a:t>/</a:t>
              </a:r>
            </a:p>
          </p:txBody>
        </p:sp>
        <p:sp>
          <p:nvSpPr>
            <p:cNvPr id="96" name="TextBox 95"/>
            <p:cNvSpPr txBox="1"/>
            <p:nvPr/>
          </p:nvSpPr>
          <p:spPr>
            <a:xfrm>
              <a:off x="3430919" y="4334703"/>
              <a:ext cx="556563" cy="215444"/>
            </a:xfrm>
            <a:prstGeom prst="rect">
              <a:avLst/>
            </a:prstGeom>
            <a:noFill/>
          </p:spPr>
          <p:txBody>
            <a:bodyPr wrap="none" rtlCol="0">
              <a:spAutoFit/>
            </a:bodyPr>
            <a:lstStyle/>
            <a:p>
              <a:pPr algn="ctr"/>
              <a:r>
                <a:rPr lang="en-US" sz="800" dirty="0">
                  <a:latin typeface="Helvetica"/>
                  <a:cs typeface="Helvetica"/>
                </a:rPr>
                <a:t>c</a:t>
              </a:r>
              <a:r>
                <a:rPr lang="en-US" sz="800" dirty="0" smtClean="0">
                  <a:latin typeface="Helvetica"/>
                  <a:cs typeface="Helvetica"/>
                </a:rPr>
                <a:t>annon/</a:t>
              </a:r>
              <a:endParaRPr lang="en-US" sz="800" dirty="0">
                <a:latin typeface="Helvetica"/>
                <a:cs typeface="Helvetica"/>
              </a:endParaRPr>
            </a:p>
          </p:txBody>
        </p:sp>
        <p:cxnSp>
          <p:nvCxnSpPr>
            <p:cNvPr id="97" name="Straight Connector 96"/>
            <p:cNvCxnSpPr>
              <a:stCxn id="90" idx="2"/>
              <a:endCxn id="209" idx="0"/>
            </p:cNvCxnSpPr>
            <p:nvPr/>
          </p:nvCxnSpPr>
          <p:spPr>
            <a:xfrm flipH="1">
              <a:off x="3701223" y="3743209"/>
              <a:ext cx="164" cy="229673"/>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a:stCxn id="96" idx="2"/>
              <a:endCxn id="201" idx="0"/>
            </p:cNvCxnSpPr>
            <p:nvPr/>
          </p:nvCxnSpPr>
          <p:spPr>
            <a:xfrm>
              <a:off x="3709201" y="4550147"/>
              <a:ext cx="951673" cy="198307"/>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109" name="Group 108"/>
            <p:cNvGrpSpPr/>
            <p:nvPr/>
          </p:nvGrpSpPr>
          <p:grpSpPr>
            <a:xfrm>
              <a:off x="3420030" y="3105336"/>
              <a:ext cx="571500" cy="422867"/>
              <a:chOff x="4399272" y="296302"/>
              <a:chExt cx="696451" cy="523568"/>
            </a:xfrm>
          </p:grpSpPr>
          <p:sp>
            <p:nvSpPr>
              <p:cNvPr id="210" name="Rounded Rectangle 209"/>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Right Triangle 210"/>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2" name="Rounded Rectangle 211"/>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0" name="Group 109"/>
            <p:cNvGrpSpPr/>
            <p:nvPr/>
          </p:nvGrpSpPr>
          <p:grpSpPr>
            <a:xfrm>
              <a:off x="3415473" y="3913985"/>
              <a:ext cx="571500" cy="422867"/>
              <a:chOff x="4399272" y="296302"/>
              <a:chExt cx="696451" cy="523568"/>
            </a:xfrm>
          </p:grpSpPr>
          <p:sp>
            <p:nvSpPr>
              <p:cNvPr id="207" name="Rounded Rectangle 206"/>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8" name="Right Triangle 207"/>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Rounded Rectangle 208"/>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1" name="Group 110"/>
            <p:cNvGrpSpPr/>
            <p:nvPr/>
          </p:nvGrpSpPr>
          <p:grpSpPr>
            <a:xfrm>
              <a:off x="2531503" y="4742325"/>
              <a:ext cx="571500" cy="422867"/>
              <a:chOff x="4399272" y="296302"/>
              <a:chExt cx="696451" cy="523568"/>
            </a:xfrm>
          </p:grpSpPr>
          <p:sp>
            <p:nvSpPr>
              <p:cNvPr id="204" name="Rounded Rectangle 203"/>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Right Triangle 204"/>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6" name="Rounded Rectangle 205"/>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3" name="Group 112"/>
            <p:cNvGrpSpPr/>
            <p:nvPr/>
          </p:nvGrpSpPr>
          <p:grpSpPr>
            <a:xfrm>
              <a:off x="4375124" y="4748454"/>
              <a:ext cx="571500" cy="422867"/>
              <a:chOff x="4399272" y="296302"/>
              <a:chExt cx="696451" cy="523568"/>
            </a:xfrm>
          </p:grpSpPr>
          <p:sp>
            <p:nvSpPr>
              <p:cNvPr id="201" name="Rounded Rectangle 200"/>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Right Triangle 201"/>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3" name="Rounded Rectangle 202"/>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19" name="Straight Connector 118"/>
            <p:cNvCxnSpPr>
              <a:stCxn id="96" idx="2"/>
              <a:endCxn id="204" idx="0"/>
            </p:cNvCxnSpPr>
            <p:nvPr/>
          </p:nvCxnSpPr>
          <p:spPr>
            <a:xfrm flipH="1">
              <a:off x="2817253" y="4550147"/>
              <a:ext cx="891948" cy="192178"/>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a:stCxn id="89" idx="2"/>
              <a:endCxn id="210" idx="0"/>
            </p:cNvCxnSpPr>
            <p:nvPr/>
          </p:nvCxnSpPr>
          <p:spPr>
            <a:xfrm flipH="1">
              <a:off x="3705780" y="2885786"/>
              <a:ext cx="777923" cy="219550"/>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121" name="Group 120"/>
            <p:cNvGrpSpPr/>
            <p:nvPr/>
          </p:nvGrpSpPr>
          <p:grpSpPr>
            <a:xfrm>
              <a:off x="5138628" y="3106331"/>
              <a:ext cx="571500" cy="422867"/>
              <a:chOff x="4399272" y="296302"/>
              <a:chExt cx="696451" cy="523568"/>
            </a:xfrm>
          </p:grpSpPr>
          <p:sp>
            <p:nvSpPr>
              <p:cNvPr id="197" name="Rounded Rectangle 196"/>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Right Triangle 198"/>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0" name="Rounded Rectangle 199"/>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2" name="TextBox 121"/>
            <p:cNvSpPr txBox="1"/>
            <p:nvPr/>
          </p:nvSpPr>
          <p:spPr>
            <a:xfrm>
              <a:off x="5062204" y="3533601"/>
              <a:ext cx="671979" cy="215444"/>
            </a:xfrm>
            <a:prstGeom prst="rect">
              <a:avLst/>
            </a:prstGeom>
            <a:noFill/>
          </p:spPr>
          <p:txBody>
            <a:bodyPr wrap="none" rtlCol="0">
              <a:spAutoFit/>
            </a:bodyPr>
            <a:lstStyle/>
            <a:p>
              <a:pPr algn="ctr"/>
              <a:r>
                <a:rPr lang="en-US" sz="800" dirty="0" err="1" smtClean="0">
                  <a:latin typeface="Helvetica"/>
                  <a:cs typeface="Helvetica"/>
                </a:rPr>
                <a:t>RUN_test</a:t>
              </a:r>
              <a:r>
                <a:rPr lang="en-US" sz="800" dirty="0" smtClean="0">
                  <a:latin typeface="Helvetica"/>
                  <a:cs typeface="Helvetica"/>
                </a:rPr>
                <a:t>/</a:t>
              </a:r>
              <a:endParaRPr lang="en-US" sz="800" dirty="0">
                <a:latin typeface="Helvetica"/>
                <a:cs typeface="Helvetica"/>
              </a:endParaRPr>
            </a:p>
          </p:txBody>
        </p:sp>
        <p:cxnSp>
          <p:nvCxnSpPr>
            <p:cNvPr id="129" name="Straight Connector 128"/>
            <p:cNvCxnSpPr>
              <a:stCxn id="89" idx="2"/>
              <a:endCxn id="197" idx="0"/>
            </p:cNvCxnSpPr>
            <p:nvPr/>
          </p:nvCxnSpPr>
          <p:spPr>
            <a:xfrm>
              <a:off x="4483703" y="2885786"/>
              <a:ext cx="940675" cy="220545"/>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sp>
        <p:nvSpPr>
          <p:cNvPr id="43" name="Rectangle 42"/>
          <p:cNvSpPr/>
          <p:nvPr/>
        </p:nvSpPr>
        <p:spPr>
          <a:xfrm>
            <a:off x="953697" y="1371600"/>
            <a:ext cx="417903" cy="369332"/>
          </a:xfrm>
          <a:prstGeom prst="rect">
            <a:avLst/>
          </a:prstGeom>
        </p:spPr>
        <p:txBody>
          <a:bodyPr wrap="square">
            <a:spAutoFit/>
          </a:bodyPr>
          <a:lstStyle/>
          <a:p>
            <a:r>
              <a:rPr lang="en-US" dirty="0"/>
              <a:t>👉</a:t>
            </a:r>
          </a:p>
        </p:txBody>
      </p:sp>
    </p:spTree>
    <p:extLst>
      <p:ext uri="{BB962C8B-B14F-4D97-AF65-F5344CB8AC3E}">
        <p14:creationId xmlns:p14="http://schemas.microsoft.com/office/powerpoint/2010/main" val="26342992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66492" y="798722"/>
            <a:ext cx="974345" cy="307777"/>
          </a:xfrm>
          <a:prstGeom prst="rect">
            <a:avLst/>
          </a:prstGeom>
          <a:noFill/>
          <a:ln>
            <a:noFill/>
          </a:ln>
        </p:spPr>
        <p:txBody>
          <a:bodyPr wrap="none" rtlCol="0">
            <a:spAutoFit/>
          </a:bodyPr>
          <a:lstStyle/>
          <a:p>
            <a:r>
              <a:rPr lang="en-US" sz="1400" dirty="0" err="1">
                <a:latin typeface="Consolas"/>
                <a:cs typeface="Consolas"/>
              </a:rPr>
              <a:t>c</a:t>
            </a:r>
            <a:r>
              <a:rPr lang="en-US" sz="1400" dirty="0" err="1" smtClean="0">
                <a:latin typeface="Consolas"/>
                <a:cs typeface="Consolas"/>
              </a:rPr>
              <a:t>annon.h</a:t>
            </a:r>
            <a:endParaRPr lang="en-US" sz="1400" dirty="0">
              <a:latin typeface="Consolas"/>
              <a:cs typeface="Consolas"/>
            </a:endParaRPr>
          </a:p>
        </p:txBody>
      </p:sp>
      <p:pic>
        <p:nvPicPr>
          <p:cNvPr id="7" name="Picture 6"/>
          <p:cNvPicPr>
            <a:picLocks noChangeAspect="1"/>
          </p:cNvPicPr>
          <p:nvPr/>
        </p:nvPicPr>
        <p:blipFill>
          <a:blip r:embed="rId2"/>
          <a:stretch>
            <a:fillRect/>
          </a:stretch>
        </p:blipFill>
        <p:spPr>
          <a:xfrm>
            <a:off x="1371600" y="1112426"/>
            <a:ext cx="4622800" cy="4889500"/>
          </a:xfrm>
          <a:prstGeom prst="rect">
            <a:avLst/>
          </a:prstGeom>
          <a:ln>
            <a:solidFill>
              <a:schemeClr val="bg1">
                <a:lumMod val="85000"/>
              </a:schemeClr>
            </a:solidFill>
          </a:ln>
          <a:effectLst>
            <a:outerShdw blurRad="101600" dist="38100" dir="2700000" algn="tl" rotWithShape="0">
              <a:schemeClr val="bg1">
                <a:lumMod val="85000"/>
                <a:alpha val="43000"/>
              </a:schemeClr>
            </a:outerShdw>
          </a:effectLst>
        </p:spPr>
      </p:pic>
      <p:sp>
        <p:nvSpPr>
          <p:cNvPr id="2" name="Rectangle 1"/>
          <p:cNvSpPr/>
          <p:nvPr/>
        </p:nvSpPr>
        <p:spPr>
          <a:xfrm>
            <a:off x="0" y="365760"/>
            <a:ext cx="9144000" cy="369332"/>
          </a:xfrm>
          <a:prstGeom prst="rect">
            <a:avLst/>
          </a:prstGeom>
        </p:spPr>
        <p:txBody>
          <a:bodyPr wrap="square">
            <a:spAutoFit/>
          </a:bodyPr>
          <a:lstStyle/>
          <a:p>
            <a:pPr algn="ctr"/>
            <a:r>
              <a:rPr lang="en-US" dirty="0">
                <a:latin typeface="Century Schoolbook"/>
                <a:cs typeface="Century Schoolbook"/>
              </a:rPr>
              <a:t>Representing the </a:t>
            </a:r>
            <a:r>
              <a:rPr lang="en-US" dirty="0" smtClean="0">
                <a:latin typeface="Century Schoolbook"/>
                <a:cs typeface="Century Schoolbook"/>
              </a:rPr>
              <a:t>Cannonball State</a:t>
            </a:r>
            <a:endParaRPr lang="en-US" dirty="0">
              <a:latin typeface="Century Schoolbook"/>
              <a:cs typeface="Century Schoolbook"/>
            </a:endParaRPr>
          </a:p>
        </p:txBody>
      </p:sp>
      <p:sp>
        <p:nvSpPr>
          <p:cNvPr id="6" name="Oval 5"/>
          <p:cNvSpPr/>
          <p:nvPr/>
        </p:nvSpPr>
        <p:spPr>
          <a:xfrm>
            <a:off x="1523999" y="1151516"/>
            <a:ext cx="677334" cy="296333"/>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a:stCxn id="6" idx="6"/>
          </p:cNvCxnSpPr>
          <p:nvPr/>
        </p:nvCxnSpPr>
        <p:spPr>
          <a:xfrm>
            <a:off x="2201333" y="1299683"/>
            <a:ext cx="4038598" cy="16234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6239931" y="1215069"/>
            <a:ext cx="2809032" cy="646331"/>
          </a:xfrm>
          <a:prstGeom prst="rect">
            <a:avLst/>
          </a:prstGeom>
          <a:noFill/>
        </p:spPr>
        <p:txBody>
          <a:bodyPr wrap="none" rtlCol="0">
            <a:spAutoFit/>
          </a:bodyPr>
          <a:lstStyle/>
          <a:p>
            <a:r>
              <a:rPr lang="en-US" dirty="0" smtClean="0">
                <a:latin typeface="Century Schoolbook"/>
                <a:cs typeface="Century Schoolbook"/>
              </a:rPr>
              <a:t>Keyword that tells</a:t>
            </a:r>
          </a:p>
          <a:p>
            <a:r>
              <a:rPr lang="en-US" dirty="0" smtClean="0">
                <a:latin typeface="Century Schoolbook"/>
                <a:cs typeface="Century Schoolbook"/>
              </a:rPr>
              <a:t>Trick to process this file.</a:t>
            </a:r>
            <a:endParaRPr lang="en-US" dirty="0">
              <a:latin typeface="Century Schoolbook"/>
              <a:cs typeface="Century Schoolbook"/>
            </a:endParaRPr>
          </a:p>
        </p:txBody>
      </p:sp>
      <p:sp>
        <p:nvSpPr>
          <p:cNvPr id="12" name="Oval 11"/>
          <p:cNvSpPr/>
          <p:nvPr/>
        </p:nvSpPr>
        <p:spPr>
          <a:xfrm>
            <a:off x="2870199" y="2131595"/>
            <a:ext cx="2641601" cy="296333"/>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a:stCxn id="12" idx="6"/>
          </p:cNvCxnSpPr>
          <p:nvPr/>
        </p:nvCxnSpPr>
        <p:spPr>
          <a:xfrm>
            <a:off x="5511800" y="2279762"/>
            <a:ext cx="728133" cy="6052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6239933" y="2093324"/>
            <a:ext cx="2321669" cy="646331"/>
          </a:xfrm>
          <a:prstGeom prst="rect">
            <a:avLst/>
          </a:prstGeom>
          <a:noFill/>
        </p:spPr>
        <p:txBody>
          <a:bodyPr wrap="none" rtlCol="0">
            <a:spAutoFit/>
          </a:bodyPr>
          <a:lstStyle/>
          <a:p>
            <a:r>
              <a:rPr lang="en-US" dirty="0" smtClean="0">
                <a:latin typeface="Century Schoolbook"/>
                <a:cs typeface="Century Schoolbook"/>
              </a:rPr>
              <a:t>Specially formatted</a:t>
            </a:r>
          </a:p>
          <a:p>
            <a:r>
              <a:rPr lang="en-US" dirty="0">
                <a:latin typeface="Century Schoolbook"/>
                <a:cs typeface="Century Schoolbook"/>
              </a:rPr>
              <a:t>c</a:t>
            </a:r>
            <a:r>
              <a:rPr lang="en-US" dirty="0" smtClean="0">
                <a:latin typeface="Century Schoolbook"/>
                <a:cs typeface="Century Schoolbook"/>
              </a:rPr>
              <a:t>omments for Trick.</a:t>
            </a:r>
            <a:endParaRPr lang="en-US" dirty="0">
              <a:latin typeface="Century Schoolbook"/>
              <a:cs typeface="Century Schoolbook"/>
            </a:endParaRPr>
          </a:p>
        </p:txBody>
      </p:sp>
      <p:grpSp>
        <p:nvGrpSpPr>
          <p:cNvPr id="128" name="Group 127"/>
          <p:cNvGrpSpPr/>
          <p:nvPr/>
        </p:nvGrpSpPr>
        <p:grpSpPr>
          <a:xfrm>
            <a:off x="6858000" y="3218248"/>
            <a:ext cx="1913175" cy="1908431"/>
            <a:chOff x="6517545" y="2845700"/>
            <a:chExt cx="1913175" cy="1908431"/>
          </a:xfrm>
        </p:grpSpPr>
        <p:grpSp>
          <p:nvGrpSpPr>
            <p:cNvPr id="14" name="Group 13"/>
            <p:cNvGrpSpPr/>
            <p:nvPr/>
          </p:nvGrpSpPr>
          <p:grpSpPr>
            <a:xfrm>
              <a:off x="7469206" y="2845700"/>
              <a:ext cx="285750" cy="211434"/>
              <a:chOff x="4399272" y="296302"/>
              <a:chExt cx="696451" cy="523568"/>
            </a:xfrm>
          </p:grpSpPr>
          <p:sp>
            <p:nvSpPr>
              <p:cNvPr id="115" name="Rounded Rectangle 114"/>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Right Triangle 115"/>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ounded Rectangle 116"/>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3" name="Straight Connector 22"/>
            <p:cNvCxnSpPr>
              <a:endCxn id="105" idx="0"/>
            </p:cNvCxnSpPr>
            <p:nvPr/>
          </p:nvCxnSpPr>
          <p:spPr>
            <a:xfrm flipH="1">
              <a:off x="7102405" y="3701289"/>
              <a:ext cx="106477" cy="7115"/>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a:endCxn id="97" idx="0"/>
            </p:cNvCxnSpPr>
            <p:nvPr/>
          </p:nvCxnSpPr>
          <p:spPr>
            <a:xfrm>
              <a:off x="7123328" y="4001718"/>
              <a:ext cx="458903" cy="119873"/>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34" name="Group 33"/>
            <p:cNvGrpSpPr/>
            <p:nvPr/>
          </p:nvGrpSpPr>
          <p:grpSpPr>
            <a:xfrm>
              <a:off x="6955458" y="3274631"/>
              <a:ext cx="285750" cy="211434"/>
              <a:chOff x="4399272" y="296302"/>
              <a:chExt cx="696451" cy="523568"/>
            </a:xfrm>
          </p:grpSpPr>
          <p:sp>
            <p:nvSpPr>
              <p:cNvPr id="106" name="Rounded Rectangle 105"/>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Right Triangle 106"/>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Rounded Rectangle 107"/>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6959530" y="3678955"/>
              <a:ext cx="285750" cy="211434"/>
              <a:chOff x="4399272" y="296302"/>
              <a:chExt cx="696451" cy="523568"/>
            </a:xfrm>
          </p:grpSpPr>
          <p:sp>
            <p:nvSpPr>
              <p:cNvPr id="103" name="Rounded Rectangle 102"/>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Right Triangle 103"/>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Rounded Rectangle 104"/>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6" name="Group 35"/>
            <p:cNvGrpSpPr/>
            <p:nvPr/>
          </p:nvGrpSpPr>
          <p:grpSpPr>
            <a:xfrm>
              <a:off x="6517545" y="4118525"/>
              <a:ext cx="285750" cy="211434"/>
              <a:chOff x="4399272" y="296302"/>
              <a:chExt cx="696451" cy="523568"/>
            </a:xfrm>
          </p:grpSpPr>
          <p:sp>
            <p:nvSpPr>
              <p:cNvPr id="100" name="Rounded Rectangle 99"/>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ight Triangle 100"/>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Rounded Rectangle 101"/>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7439355" y="4121590"/>
              <a:ext cx="285750" cy="211434"/>
              <a:chOff x="4399272" y="296302"/>
              <a:chExt cx="696451" cy="523568"/>
            </a:xfrm>
          </p:grpSpPr>
          <p:sp>
            <p:nvSpPr>
              <p:cNvPr id="97" name="Rounded Rectangle 96"/>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ight Triangle 97"/>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Rounded Rectangle 98"/>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8" name="Straight Connector 37"/>
            <p:cNvCxnSpPr>
              <a:stCxn id="102" idx="2"/>
              <a:endCxn id="79" idx="0"/>
            </p:cNvCxnSpPr>
            <p:nvPr/>
          </p:nvCxnSpPr>
          <p:spPr>
            <a:xfrm>
              <a:off x="6660420" y="4329959"/>
              <a:ext cx="709" cy="182627"/>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a:endCxn id="100" idx="0"/>
            </p:cNvCxnSpPr>
            <p:nvPr/>
          </p:nvCxnSpPr>
          <p:spPr>
            <a:xfrm flipH="1">
              <a:off x="6660420" y="4001718"/>
              <a:ext cx="462908" cy="116808"/>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a:endCxn id="106" idx="0"/>
            </p:cNvCxnSpPr>
            <p:nvPr/>
          </p:nvCxnSpPr>
          <p:spPr>
            <a:xfrm flipH="1">
              <a:off x="7098333" y="3144137"/>
              <a:ext cx="528667" cy="130494"/>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45" name="Group 44"/>
            <p:cNvGrpSpPr/>
            <p:nvPr/>
          </p:nvGrpSpPr>
          <p:grpSpPr>
            <a:xfrm>
              <a:off x="8144970" y="3275128"/>
              <a:ext cx="285750" cy="211434"/>
              <a:chOff x="4399272" y="296302"/>
              <a:chExt cx="696451" cy="523568"/>
            </a:xfrm>
          </p:grpSpPr>
          <p:sp>
            <p:nvSpPr>
              <p:cNvPr id="94" name="Rounded Rectangle 93"/>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Right Triangle 94"/>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Rounded Rectangle 95"/>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50" name="Straight Connector 49"/>
            <p:cNvCxnSpPr>
              <a:endCxn id="94" idx="0"/>
            </p:cNvCxnSpPr>
            <p:nvPr/>
          </p:nvCxnSpPr>
          <p:spPr>
            <a:xfrm>
              <a:off x="7627000" y="3144137"/>
              <a:ext cx="660845" cy="130991"/>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54" name="Group 53"/>
            <p:cNvGrpSpPr/>
            <p:nvPr/>
          </p:nvGrpSpPr>
          <p:grpSpPr>
            <a:xfrm>
              <a:off x="6578765" y="4505376"/>
              <a:ext cx="173434" cy="248755"/>
              <a:chOff x="6638333" y="2395121"/>
              <a:chExt cx="422705" cy="615986"/>
            </a:xfrm>
            <a:effectLst>
              <a:glow rad="317500">
                <a:srgbClr val="FFFF00">
                  <a:alpha val="15000"/>
                </a:srgbClr>
              </a:glow>
            </a:effectLst>
          </p:grpSpPr>
          <p:sp>
            <p:nvSpPr>
              <p:cNvPr id="79" name="Rectangle 78"/>
              <p:cNvSpPr/>
              <p:nvPr/>
            </p:nvSpPr>
            <p:spPr>
              <a:xfrm>
                <a:off x="6638333" y="2412976"/>
                <a:ext cx="401484" cy="598131"/>
              </a:xfrm>
              <a:prstGeom prst="rect">
                <a:avLst/>
              </a:prstGeom>
              <a:solidFill>
                <a:schemeClr val="accent2">
                  <a:lumMod val="20000"/>
                  <a:lumOff val="8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ight Triangle 79"/>
              <p:cNvSpPr/>
              <p:nvPr/>
            </p:nvSpPr>
            <p:spPr>
              <a:xfrm flipH="1" flipV="1">
                <a:off x="6851467" y="2395121"/>
                <a:ext cx="209571" cy="199139"/>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Triangle 80"/>
              <p:cNvSpPr/>
              <p:nvPr/>
            </p:nvSpPr>
            <p:spPr>
              <a:xfrm>
                <a:off x="6873693" y="2412974"/>
                <a:ext cx="166124" cy="165411"/>
              </a:xfrm>
              <a:prstGeom prst="rtTriangle">
                <a:avLst/>
              </a:prstGeom>
              <a:solidFill>
                <a:schemeClr val="accent2">
                  <a:lumMod val="60000"/>
                  <a:lumOff val="4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TextBox 7"/>
            <p:cNvSpPr txBox="1"/>
            <p:nvPr/>
          </p:nvSpPr>
          <p:spPr>
            <a:xfrm>
              <a:off x="6546849" y="4189716"/>
              <a:ext cx="221226" cy="97984"/>
            </a:xfrm>
            <a:prstGeom prst="rect">
              <a:avLst/>
            </a:prstGeom>
            <a:noFill/>
          </p:spPr>
          <p:txBody>
            <a:bodyPr wrap="none" lIns="0" tIns="0" rIns="0" bIns="0" rtlCol="0">
              <a:noAutofit/>
            </a:bodyPr>
            <a:lstStyle/>
            <a:p>
              <a:pPr algn="ctr"/>
              <a:r>
                <a:rPr lang="en-US" sz="600" dirty="0" smtClean="0"/>
                <a:t>include</a:t>
              </a:r>
              <a:endParaRPr lang="en-US" sz="600" dirty="0"/>
            </a:p>
          </p:txBody>
        </p:sp>
        <p:sp>
          <p:nvSpPr>
            <p:cNvPr id="119" name="TextBox 118"/>
            <p:cNvSpPr txBox="1"/>
            <p:nvPr/>
          </p:nvSpPr>
          <p:spPr>
            <a:xfrm>
              <a:off x="7471618" y="4189716"/>
              <a:ext cx="221226" cy="97984"/>
            </a:xfrm>
            <a:prstGeom prst="rect">
              <a:avLst/>
            </a:prstGeom>
            <a:noFill/>
          </p:spPr>
          <p:txBody>
            <a:bodyPr wrap="none" lIns="0" tIns="0" rIns="0" bIns="0" rtlCol="0">
              <a:noAutofit/>
            </a:bodyPr>
            <a:lstStyle/>
            <a:p>
              <a:pPr algn="ctr"/>
              <a:r>
                <a:rPr lang="en-US" sz="600" dirty="0" err="1" smtClean="0"/>
                <a:t>src</a:t>
              </a:r>
              <a:endParaRPr lang="en-US" sz="600" dirty="0"/>
            </a:p>
          </p:txBody>
        </p:sp>
        <p:sp>
          <p:nvSpPr>
            <p:cNvPr id="120" name="TextBox 119"/>
            <p:cNvSpPr txBox="1"/>
            <p:nvPr/>
          </p:nvSpPr>
          <p:spPr>
            <a:xfrm>
              <a:off x="6991792" y="3762215"/>
              <a:ext cx="221226" cy="97984"/>
            </a:xfrm>
            <a:prstGeom prst="rect">
              <a:avLst/>
            </a:prstGeom>
            <a:noFill/>
          </p:spPr>
          <p:txBody>
            <a:bodyPr wrap="none" lIns="0" tIns="0" rIns="0" bIns="0" rtlCol="0">
              <a:noAutofit/>
            </a:bodyPr>
            <a:lstStyle/>
            <a:p>
              <a:pPr algn="ctr"/>
              <a:r>
                <a:rPr lang="en-US" sz="600" dirty="0" smtClean="0"/>
                <a:t>cannon</a:t>
              </a:r>
              <a:endParaRPr lang="en-US" sz="600" dirty="0"/>
            </a:p>
          </p:txBody>
        </p:sp>
        <p:sp>
          <p:nvSpPr>
            <p:cNvPr id="121" name="TextBox 120"/>
            <p:cNvSpPr txBox="1"/>
            <p:nvPr/>
          </p:nvSpPr>
          <p:spPr>
            <a:xfrm>
              <a:off x="6987720" y="3358632"/>
              <a:ext cx="221226" cy="97984"/>
            </a:xfrm>
            <a:prstGeom prst="rect">
              <a:avLst/>
            </a:prstGeom>
            <a:noFill/>
          </p:spPr>
          <p:txBody>
            <a:bodyPr wrap="none" lIns="0" tIns="0" rIns="0" bIns="0" rtlCol="0">
              <a:noAutofit/>
            </a:bodyPr>
            <a:lstStyle/>
            <a:p>
              <a:pPr algn="ctr"/>
              <a:r>
                <a:rPr lang="en-US" sz="600" dirty="0" smtClean="0"/>
                <a:t>models</a:t>
              </a:r>
              <a:endParaRPr lang="en-US" sz="600" dirty="0"/>
            </a:p>
          </p:txBody>
        </p:sp>
        <p:sp>
          <p:nvSpPr>
            <p:cNvPr id="122" name="TextBox 121"/>
            <p:cNvSpPr txBox="1"/>
            <p:nvPr/>
          </p:nvSpPr>
          <p:spPr>
            <a:xfrm>
              <a:off x="7510229" y="2910133"/>
              <a:ext cx="221226" cy="97984"/>
            </a:xfrm>
            <a:prstGeom prst="rect">
              <a:avLst/>
            </a:prstGeom>
            <a:noFill/>
          </p:spPr>
          <p:txBody>
            <a:bodyPr wrap="none" lIns="0" tIns="0" rIns="0" bIns="0" rtlCol="0">
              <a:noAutofit/>
            </a:bodyPr>
            <a:lstStyle/>
            <a:p>
              <a:pPr algn="ctr"/>
              <a:r>
                <a:rPr lang="en-US" sz="600" dirty="0" err="1" smtClean="0"/>
                <a:t>Sim_cannon_analytic</a:t>
              </a:r>
              <a:endParaRPr lang="en-US" sz="600" dirty="0"/>
            </a:p>
          </p:txBody>
        </p:sp>
        <p:sp>
          <p:nvSpPr>
            <p:cNvPr id="123" name="TextBox 122"/>
            <p:cNvSpPr txBox="1"/>
            <p:nvPr/>
          </p:nvSpPr>
          <p:spPr>
            <a:xfrm>
              <a:off x="8174174" y="3348716"/>
              <a:ext cx="221226" cy="97984"/>
            </a:xfrm>
            <a:prstGeom prst="rect">
              <a:avLst/>
            </a:prstGeom>
            <a:noFill/>
          </p:spPr>
          <p:txBody>
            <a:bodyPr wrap="none" lIns="0" tIns="0" rIns="0" bIns="0" rtlCol="0">
              <a:noAutofit/>
            </a:bodyPr>
            <a:lstStyle/>
            <a:p>
              <a:pPr algn="ctr"/>
              <a:r>
                <a:rPr lang="en-US" sz="600" dirty="0" err="1" smtClean="0"/>
                <a:t>Run_test</a:t>
              </a:r>
              <a:endParaRPr lang="en-US" sz="600" dirty="0"/>
            </a:p>
          </p:txBody>
        </p:sp>
        <p:cxnSp>
          <p:nvCxnSpPr>
            <p:cNvPr id="124" name="Straight Connector 123"/>
            <p:cNvCxnSpPr>
              <a:stCxn id="108" idx="2"/>
              <a:endCxn id="105" idx="0"/>
            </p:cNvCxnSpPr>
            <p:nvPr/>
          </p:nvCxnSpPr>
          <p:spPr>
            <a:xfrm>
              <a:off x="7098333" y="3486065"/>
              <a:ext cx="4072" cy="222339"/>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44089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06452" y="2533134"/>
            <a:ext cx="4332774" cy="369332"/>
          </a:xfrm>
          <a:prstGeom prst="rect">
            <a:avLst/>
          </a:prstGeom>
        </p:spPr>
        <p:txBody>
          <a:bodyPr wrap="none">
            <a:spAutoFit/>
          </a:bodyPr>
          <a:lstStyle/>
          <a:p>
            <a:r>
              <a:rPr lang="en-US" dirty="0">
                <a:latin typeface="Helvetica"/>
                <a:cs typeface="Helvetica"/>
              </a:rPr>
              <a:t>https://</a:t>
            </a:r>
            <a:r>
              <a:rPr lang="en-US" dirty="0" err="1">
                <a:latin typeface="Helvetica"/>
                <a:cs typeface="Helvetica"/>
              </a:rPr>
              <a:t>github.com</a:t>
            </a:r>
            <a:r>
              <a:rPr lang="en-US" dirty="0">
                <a:latin typeface="Helvetica"/>
                <a:cs typeface="Helvetica"/>
              </a:rPr>
              <a:t>/</a:t>
            </a:r>
            <a:r>
              <a:rPr lang="en-US" dirty="0" err="1">
                <a:latin typeface="Helvetica"/>
                <a:cs typeface="Helvetica"/>
              </a:rPr>
              <a:t>nasa</a:t>
            </a:r>
            <a:r>
              <a:rPr lang="en-US" dirty="0">
                <a:latin typeface="Helvetica"/>
                <a:cs typeface="Helvetica"/>
              </a:rPr>
              <a:t>/trick/wiki/Tutorial</a:t>
            </a:r>
          </a:p>
        </p:txBody>
      </p:sp>
      <p:sp>
        <p:nvSpPr>
          <p:cNvPr id="5" name="Rectangle 4"/>
          <p:cNvSpPr/>
          <p:nvPr/>
        </p:nvSpPr>
        <p:spPr>
          <a:xfrm>
            <a:off x="1029393" y="1712768"/>
            <a:ext cx="6825226" cy="646331"/>
          </a:xfrm>
          <a:prstGeom prst="rect">
            <a:avLst/>
          </a:prstGeom>
        </p:spPr>
        <p:txBody>
          <a:bodyPr wrap="square">
            <a:spAutoFit/>
          </a:bodyPr>
          <a:lstStyle/>
          <a:p>
            <a:r>
              <a:rPr lang="en-US" dirty="0" smtClean="0">
                <a:latin typeface="Century Schoolbook"/>
                <a:cs typeface="Century Schoolbook"/>
              </a:rPr>
              <a:t>This presentation is a review of the Trick Tutorial, which can be found at the following URL:</a:t>
            </a:r>
            <a:endParaRPr lang="en-US" dirty="0">
              <a:latin typeface="Century Schoolbook"/>
              <a:cs typeface="Century Schoolbook"/>
            </a:endParaRPr>
          </a:p>
        </p:txBody>
      </p:sp>
    </p:spTree>
    <p:extLst>
      <p:ext uri="{BB962C8B-B14F-4D97-AF65-F5344CB8AC3E}">
        <p14:creationId xmlns:p14="http://schemas.microsoft.com/office/powerpoint/2010/main" val="37525115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24468" y="2607705"/>
            <a:ext cx="6784129" cy="369332"/>
          </a:xfrm>
          <a:prstGeom prst="rect">
            <a:avLst/>
          </a:prstGeom>
          <a:noFill/>
        </p:spPr>
        <p:txBody>
          <a:bodyPr wrap="none" rtlCol="0">
            <a:spAutoFit/>
          </a:bodyPr>
          <a:lstStyle/>
          <a:p>
            <a:r>
              <a:rPr lang="en-US" dirty="0">
                <a:latin typeface="Consolas"/>
                <a:cs typeface="Consolas"/>
              </a:rPr>
              <a:t>d</a:t>
            </a:r>
            <a:r>
              <a:rPr lang="en-US" dirty="0" smtClean="0">
                <a:latin typeface="Consolas"/>
                <a:cs typeface="Consolas"/>
              </a:rPr>
              <a:t>ouble </a:t>
            </a:r>
            <a:r>
              <a:rPr lang="en-US" dirty="0" err="1" smtClean="0">
                <a:latin typeface="Consolas"/>
                <a:cs typeface="Consolas"/>
              </a:rPr>
              <a:t>init_speed</a:t>
            </a:r>
            <a:r>
              <a:rPr lang="en-US" dirty="0" smtClean="0">
                <a:latin typeface="Consolas"/>
                <a:cs typeface="Consolas"/>
              </a:rPr>
              <a:t> ; /* *</a:t>
            </a:r>
            <a:r>
              <a:rPr lang="en-US" dirty="0" err="1" smtClean="0">
                <a:latin typeface="Consolas"/>
                <a:cs typeface="Consolas"/>
              </a:rPr>
              <a:t>i</a:t>
            </a:r>
            <a:r>
              <a:rPr lang="en-US" dirty="0" smtClean="0">
                <a:latin typeface="Consolas"/>
                <a:cs typeface="Consolas"/>
              </a:rPr>
              <a:t> (m/s) </a:t>
            </a:r>
            <a:r>
              <a:rPr lang="en-US" dirty="0" err="1" smtClean="0">
                <a:latin typeface="Consolas"/>
                <a:cs typeface="Consolas"/>
              </a:rPr>
              <a:t>Init</a:t>
            </a:r>
            <a:r>
              <a:rPr lang="en-US" dirty="0" smtClean="0">
                <a:latin typeface="Consolas"/>
                <a:cs typeface="Consolas"/>
              </a:rPr>
              <a:t> barrel speed */</a:t>
            </a:r>
            <a:endParaRPr lang="en-US" dirty="0">
              <a:latin typeface="Consolas"/>
              <a:cs typeface="Consolas"/>
            </a:endParaRPr>
          </a:p>
        </p:txBody>
      </p:sp>
      <p:sp>
        <p:nvSpPr>
          <p:cNvPr id="6" name="TextBox 5"/>
          <p:cNvSpPr txBox="1"/>
          <p:nvPr/>
        </p:nvSpPr>
        <p:spPr>
          <a:xfrm>
            <a:off x="4428067" y="1396944"/>
            <a:ext cx="1424864" cy="276999"/>
          </a:xfrm>
          <a:prstGeom prst="rect">
            <a:avLst/>
          </a:prstGeom>
          <a:noFill/>
        </p:spPr>
        <p:txBody>
          <a:bodyPr wrap="none" rtlCol="0">
            <a:spAutoFit/>
          </a:bodyPr>
          <a:lstStyle/>
          <a:p>
            <a:r>
              <a:rPr lang="en-US" sz="1200" dirty="0" smtClean="0">
                <a:latin typeface="Helvetica"/>
                <a:cs typeface="Helvetica"/>
              </a:rPr>
              <a:t>Units specification</a:t>
            </a:r>
            <a:endParaRPr lang="en-US" sz="1200" dirty="0">
              <a:latin typeface="Helvetica"/>
              <a:cs typeface="Helvetica"/>
            </a:endParaRPr>
          </a:p>
        </p:txBody>
      </p:sp>
      <p:sp>
        <p:nvSpPr>
          <p:cNvPr id="8" name="TextBox 7"/>
          <p:cNvSpPr txBox="1"/>
          <p:nvPr/>
        </p:nvSpPr>
        <p:spPr>
          <a:xfrm>
            <a:off x="2614993" y="1888039"/>
            <a:ext cx="1236712" cy="276999"/>
          </a:xfrm>
          <a:prstGeom prst="rect">
            <a:avLst/>
          </a:prstGeom>
          <a:noFill/>
        </p:spPr>
        <p:txBody>
          <a:bodyPr wrap="none" rtlCol="0">
            <a:spAutoFit/>
          </a:bodyPr>
          <a:lstStyle/>
          <a:p>
            <a:r>
              <a:rPr lang="en-US" sz="1200" dirty="0" smtClean="0">
                <a:latin typeface="Helvetica"/>
                <a:cs typeface="Helvetica"/>
              </a:rPr>
              <a:t>IO specification</a:t>
            </a:r>
            <a:endParaRPr lang="en-US" sz="1200" dirty="0">
              <a:latin typeface="Helvetica"/>
              <a:cs typeface="Helvetica"/>
            </a:endParaRPr>
          </a:p>
        </p:txBody>
      </p:sp>
      <p:sp>
        <p:nvSpPr>
          <p:cNvPr id="9" name="TextBox 8"/>
          <p:cNvSpPr txBox="1"/>
          <p:nvPr/>
        </p:nvSpPr>
        <p:spPr>
          <a:xfrm>
            <a:off x="5765782" y="2051913"/>
            <a:ext cx="851690" cy="276999"/>
          </a:xfrm>
          <a:prstGeom prst="rect">
            <a:avLst/>
          </a:prstGeom>
          <a:noFill/>
        </p:spPr>
        <p:txBody>
          <a:bodyPr wrap="none" rtlCol="0">
            <a:spAutoFit/>
          </a:bodyPr>
          <a:lstStyle/>
          <a:p>
            <a:r>
              <a:rPr lang="en-US" sz="1200" dirty="0" smtClean="0">
                <a:latin typeface="Helvetica"/>
                <a:cs typeface="Helvetica"/>
              </a:rPr>
              <a:t>Comment</a:t>
            </a:r>
            <a:endParaRPr lang="en-US" sz="1200" dirty="0">
              <a:latin typeface="Helvetica"/>
              <a:cs typeface="Helvetica"/>
            </a:endParaRPr>
          </a:p>
        </p:txBody>
      </p:sp>
      <p:sp>
        <p:nvSpPr>
          <p:cNvPr id="10" name="Right Brace 9"/>
          <p:cNvSpPr/>
          <p:nvPr/>
        </p:nvSpPr>
        <p:spPr>
          <a:xfrm rot="16200000" flipV="1">
            <a:off x="6087909" y="1414276"/>
            <a:ext cx="211664" cy="2192119"/>
          </a:xfrm>
          <a:prstGeom prst="rightBrace">
            <a:avLst/>
          </a:prstGeom>
          <a:ln w="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Right Brace 10"/>
          <p:cNvSpPr/>
          <p:nvPr/>
        </p:nvSpPr>
        <p:spPr>
          <a:xfrm rot="16200000" flipV="1">
            <a:off x="4588920" y="2226702"/>
            <a:ext cx="203199" cy="558801"/>
          </a:xfrm>
          <a:prstGeom prst="rightBrace">
            <a:avLst/>
          </a:prstGeom>
          <a:ln w="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Right Brace 11"/>
          <p:cNvSpPr/>
          <p:nvPr/>
        </p:nvSpPr>
        <p:spPr>
          <a:xfrm rot="16200000" flipV="1">
            <a:off x="4063989" y="2328302"/>
            <a:ext cx="203199" cy="372534"/>
          </a:xfrm>
          <a:prstGeom prst="rightBrace">
            <a:avLst/>
          </a:prstGeom>
          <a:ln w="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4" name="Straight Connector 13"/>
          <p:cNvCxnSpPr>
            <a:stCxn id="8" idx="3"/>
            <a:endCxn id="12" idx="1"/>
          </p:cNvCxnSpPr>
          <p:nvPr/>
        </p:nvCxnSpPr>
        <p:spPr>
          <a:xfrm>
            <a:off x="3851705" y="2026539"/>
            <a:ext cx="313884" cy="386431"/>
          </a:xfrm>
          <a:prstGeom prst="line">
            <a:avLst/>
          </a:prstGeom>
          <a:ln w="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6" idx="2"/>
            <a:endCxn id="11" idx="1"/>
          </p:cNvCxnSpPr>
          <p:nvPr/>
        </p:nvCxnSpPr>
        <p:spPr>
          <a:xfrm flipH="1">
            <a:off x="4690519" y="1673943"/>
            <a:ext cx="449980" cy="730560"/>
          </a:xfrm>
          <a:prstGeom prst="line">
            <a:avLst/>
          </a:prstGeom>
          <a:ln w="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0" y="365760"/>
            <a:ext cx="9144000" cy="369332"/>
          </a:xfrm>
          <a:prstGeom prst="rect">
            <a:avLst/>
          </a:prstGeom>
        </p:spPr>
        <p:txBody>
          <a:bodyPr wrap="square">
            <a:spAutoFit/>
          </a:bodyPr>
          <a:lstStyle/>
          <a:p>
            <a:pPr algn="ctr"/>
            <a:r>
              <a:rPr lang="en-US" dirty="0" smtClean="0">
                <a:latin typeface="Century Schoolbook"/>
                <a:cs typeface="Century Schoolbook"/>
              </a:rPr>
              <a:t>Trick Comments</a:t>
            </a:r>
            <a:endParaRPr lang="en-US" dirty="0">
              <a:latin typeface="Century Schoolbook"/>
              <a:cs typeface="Century Schoolbook"/>
            </a:endParaRPr>
          </a:p>
        </p:txBody>
      </p:sp>
    </p:spTree>
    <p:extLst>
      <p:ext uri="{BB962C8B-B14F-4D97-AF65-F5344CB8AC3E}">
        <p14:creationId xmlns:p14="http://schemas.microsoft.com/office/powerpoint/2010/main" val="752951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286000" y="1020616"/>
            <a:ext cx="4160520" cy="5017770"/>
          </a:xfrm>
          <a:prstGeom prst="rect">
            <a:avLst/>
          </a:prstGeom>
          <a:ln>
            <a:solidFill>
              <a:schemeClr val="bg1">
                <a:lumMod val="85000"/>
              </a:schemeClr>
            </a:solidFill>
          </a:ln>
          <a:effectLst>
            <a:outerShdw blurRad="101600" dist="38100" dir="2700000" algn="tl" rotWithShape="0">
              <a:schemeClr val="bg1">
                <a:lumMod val="85000"/>
                <a:alpha val="43000"/>
              </a:schemeClr>
            </a:outerShdw>
          </a:effectLst>
        </p:spPr>
      </p:pic>
      <p:sp>
        <p:nvSpPr>
          <p:cNvPr id="3" name="TextBox 2"/>
          <p:cNvSpPr txBox="1"/>
          <p:nvPr/>
        </p:nvSpPr>
        <p:spPr>
          <a:xfrm>
            <a:off x="2282825" y="737325"/>
            <a:ext cx="1284576" cy="276999"/>
          </a:xfrm>
          <a:prstGeom prst="rect">
            <a:avLst/>
          </a:prstGeom>
          <a:noFill/>
          <a:ln>
            <a:noFill/>
          </a:ln>
        </p:spPr>
        <p:txBody>
          <a:bodyPr wrap="none" rtlCol="0">
            <a:spAutoFit/>
          </a:bodyPr>
          <a:lstStyle/>
          <a:p>
            <a:r>
              <a:rPr lang="en-US" sz="1200" dirty="0" err="1" smtClean="0">
                <a:latin typeface="Consolas"/>
                <a:cs typeface="Consolas"/>
              </a:rPr>
              <a:t>cannon_init.c</a:t>
            </a:r>
            <a:endParaRPr lang="en-US" sz="1200" dirty="0">
              <a:latin typeface="Consolas"/>
              <a:cs typeface="Consolas"/>
            </a:endParaRPr>
          </a:p>
        </p:txBody>
      </p:sp>
      <p:grpSp>
        <p:nvGrpSpPr>
          <p:cNvPr id="135" name="Group 134"/>
          <p:cNvGrpSpPr/>
          <p:nvPr/>
        </p:nvGrpSpPr>
        <p:grpSpPr>
          <a:xfrm>
            <a:off x="6858000" y="2286000"/>
            <a:ext cx="1913175" cy="1915641"/>
            <a:chOff x="6164382" y="2343158"/>
            <a:chExt cx="1913175" cy="1915641"/>
          </a:xfrm>
        </p:grpSpPr>
        <p:grpSp>
          <p:nvGrpSpPr>
            <p:cNvPr id="29" name="Group 28"/>
            <p:cNvGrpSpPr/>
            <p:nvPr/>
          </p:nvGrpSpPr>
          <p:grpSpPr>
            <a:xfrm>
              <a:off x="7143091" y="4010044"/>
              <a:ext cx="173434" cy="248755"/>
              <a:chOff x="7567549" y="2430270"/>
              <a:chExt cx="422705" cy="615986"/>
            </a:xfrm>
            <a:effectLst>
              <a:glow rad="317500">
                <a:srgbClr val="FFFF00">
                  <a:alpha val="15000"/>
                </a:srgbClr>
              </a:glow>
            </a:effectLst>
          </p:grpSpPr>
          <p:sp>
            <p:nvSpPr>
              <p:cNvPr id="61" name="Rectangle 60"/>
              <p:cNvSpPr/>
              <p:nvPr/>
            </p:nvSpPr>
            <p:spPr>
              <a:xfrm>
                <a:off x="7567549" y="2448125"/>
                <a:ext cx="401484" cy="598131"/>
              </a:xfrm>
              <a:prstGeom prst="rect">
                <a:avLst/>
              </a:prstGeom>
              <a:solidFill>
                <a:schemeClr val="accent5">
                  <a:lumMod val="20000"/>
                  <a:lumOff val="8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ight Triangle 61"/>
              <p:cNvSpPr/>
              <p:nvPr/>
            </p:nvSpPr>
            <p:spPr>
              <a:xfrm flipH="1" flipV="1">
                <a:off x="7780683" y="2430270"/>
                <a:ext cx="209571" cy="199139"/>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ight Triangle 62"/>
              <p:cNvSpPr/>
              <p:nvPr/>
            </p:nvSpPr>
            <p:spPr>
              <a:xfrm>
                <a:off x="7802909" y="2448123"/>
                <a:ext cx="166124" cy="165411"/>
              </a:xfrm>
              <a:prstGeom prst="rtTriangle">
                <a:avLst/>
              </a:prstGeom>
              <a:solidFill>
                <a:schemeClr val="accent5">
                  <a:lumMod val="60000"/>
                  <a:lumOff val="4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2" name="Group 91"/>
            <p:cNvGrpSpPr/>
            <p:nvPr/>
          </p:nvGrpSpPr>
          <p:grpSpPr>
            <a:xfrm>
              <a:off x="7116043" y="2343158"/>
              <a:ext cx="285750" cy="211434"/>
              <a:chOff x="4399272" y="296302"/>
              <a:chExt cx="696451" cy="523568"/>
            </a:xfrm>
          </p:grpSpPr>
          <p:sp>
            <p:nvSpPr>
              <p:cNvPr id="130" name="Rounded Rectangle 129"/>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Right Triangle 130"/>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Rounded Rectangle 131"/>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93" name="Straight Connector 92"/>
            <p:cNvCxnSpPr>
              <a:endCxn id="126" idx="0"/>
            </p:cNvCxnSpPr>
            <p:nvPr/>
          </p:nvCxnSpPr>
          <p:spPr>
            <a:xfrm flipH="1">
              <a:off x="6749242" y="3198747"/>
              <a:ext cx="106477" cy="7115"/>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a:endCxn id="118" idx="0"/>
            </p:cNvCxnSpPr>
            <p:nvPr/>
          </p:nvCxnSpPr>
          <p:spPr>
            <a:xfrm>
              <a:off x="6770165" y="3499176"/>
              <a:ext cx="458903" cy="119873"/>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95" name="Group 94"/>
            <p:cNvGrpSpPr/>
            <p:nvPr/>
          </p:nvGrpSpPr>
          <p:grpSpPr>
            <a:xfrm>
              <a:off x="6602295" y="2772089"/>
              <a:ext cx="285750" cy="211434"/>
              <a:chOff x="4399272" y="296302"/>
              <a:chExt cx="696451" cy="523568"/>
            </a:xfrm>
          </p:grpSpPr>
          <p:sp>
            <p:nvSpPr>
              <p:cNvPr id="127" name="Rounded Rectangle 126"/>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Right Triangle 127"/>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Rounded Rectangle 128"/>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6" name="Group 95"/>
            <p:cNvGrpSpPr/>
            <p:nvPr/>
          </p:nvGrpSpPr>
          <p:grpSpPr>
            <a:xfrm>
              <a:off x="6606367" y="3176413"/>
              <a:ext cx="285750" cy="211434"/>
              <a:chOff x="4399272" y="296302"/>
              <a:chExt cx="696451" cy="523568"/>
            </a:xfrm>
          </p:grpSpPr>
          <p:sp>
            <p:nvSpPr>
              <p:cNvPr id="124" name="Rounded Rectangle 123"/>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Right Triangle 124"/>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Rounded Rectangle 125"/>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7" name="Group 96"/>
            <p:cNvGrpSpPr/>
            <p:nvPr/>
          </p:nvGrpSpPr>
          <p:grpSpPr>
            <a:xfrm>
              <a:off x="6164382" y="3615983"/>
              <a:ext cx="285750" cy="211434"/>
              <a:chOff x="4399272" y="296302"/>
              <a:chExt cx="696451" cy="523568"/>
            </a:xfrm>
          </p:grpSpPr>
          <p:sp>
            <p:nvSpPr>
              <p:cNvPr id="121" name="Rounded Rectangle 120"/>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2" name="Right Triangle 121"/>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Rounded Rectangle 122"/>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8" name="Group 97"/>
            <p:cNvGrpSpPr/>
            <p:nvPr/>
          </p:nvGrpSpPr>
          <p:grpSpPr>
            <a:xfrm>
              <a:off x="7086192" y="3619048"/>
              <a:ext cx="285750" cy="211434"/>
              <a:chOff x="4399272" y="296302"/>
              <a:chExt cx="696451" cy="523568"/>
            </a:xfrm>
          </p:grpSpPr>
          <p:sp>
            <p:nvSpPr>
              <p:cNvPr id="118" name="Rounded Rectangle 117"/>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ight Triangle 118"/>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Rounded Rectangle 119"/>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99" name="Straight Connector 98"/>
            <p:cNvCxnSpPr>
              <a:stCxn id="120" idx="2"/>
              <a:endCxn id="61" idx="0"/>
            </p:cNvCxnSpPr>
            <p:nvPr/>
          </p:nvCxnSpPr>
          <p:spPr>
            <a:xfrm flipH="1">
              <a:off x="7225455" y="3830482"/>
              <a:ext cx="3612" cy="186772"/>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a:endCxn id="121" idx="0"/>
            </p:cNvCxnSpPr>
            <p:nvPr/>
          </p:nvCxnSpPr>
          <p:spPr>
            <a:xfrm flipH="1">
              <a:off x="6307257" y="3499176"/>
              <a:ext cx="462908" cy="116808"/>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a:endCxn id="127" idx="0"/>
            </p:cNvCxnSpPr>
            <p:nvPr/>
          </p:nvCxnSpPr>
          <p:spPr>
            <a:xfrm flipH="1">
              <a:off x="6745170" y="2641595"/>
              <a:ext cx="528667" cy="130494"/>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102" name="Group 101"/>
            <p:cNvGrpSpPr/>
            <p:nvPr/>
          </p:nvGrpSpPr>
          <p:grpSpPr>
            <a:xfrm>
              <a:off x="7791807" y="2772586"/>
              <a:ext cx="285750" cy="211434"/>
              <a:chOff x="4399272" y="296302"/>
              <a:chExt cx="696451" cy="523568"/>
            </a:xfrm>
          </p:grpSpPr>
          <p:sp>
            <p:nvSpPr>
              <p:cNvPr id="115" name="Rounded Rectangle 114"/>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Right Triangle 115"/>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ounded Rectangle 116"/>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03" name="Straight Connector 102"/>
            <p:cNvCxnSpPr>
              <a:endCxn id="115" idx="0"/>
            </p:cNvCxnSpPr>
            <p:nvPr/>
          </p:nvCxnSpPr>
          <p:spPr>
            <a:xfrm>
              <a:off x="7273837" y="2641595"/>
              <a:ext cx="660845" cy="130991"/>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05" name="TextBox 104"/>
            <p:cNvSpPr txBox="1"/>
            <p:nvPr/>
          </p:nvSpPr>
          <p:spPr>
            <a:xfrm>
              <a:off x="6193686" y="3687174"/>
              <a:ext cx="221226" cy="97984"/>
            </a:xfrm>
            <a:prstGeom prst="rect">
              <a:avLst/>
            </a:prstGeom>
            <a:noFill/>
          </p:spPr>
          <p:txBody>
            <a:bodyPr wrap="none" lIns="0" tIns="0" rIns="0" bIns="0" rtlCol="0">
              <a:noAutofit/>
            </a:bodyPr>
            <a:lstStyle/>
            <a:p>
              <a:pPr algn="ctr"/>
              <a:r>
                <a:rPr lang="en-US" sz="600" dirty="0" smtClean="0"/>
                <a:t>include</a:t>
              </a:r>
              <a:endParaRPr lang="en-US" sz="600" dirty="0"/>
            </a:p>
          </p:txBody>
        </p:sp>
        <p:sp>
          <p:nvSpPr>
            <p:cNvPr id="106" name="TextBox 105"/>
            <p:cNvSpPr txBox="1"/>
            <p:nvPr/>
          </p:nvSpPr>
          <p:spPr>
            <a:xfrm>
              <a:off x="7118455" y="3687174"/>
              <a:ext cx="221226" cy="97984"/>
            </a:xfrm>
            <a:prstGeom prst="rect">
              <a:avLst/>
            </a:prstGeom>
            <a:noFill/>
          </p:spPr>
          <p:txBody>
            <a:bodyPr wrap="none" lIns="0" tIns="0" rIns="0" bIns="0" rtlCol="0">
              <a:noAutofit/>
            </a:bodyPr>
            <a:lstStyle/>
            <a:p>
              <a:pPr algn="ctr"/>
              <a:r>
                <a:rPr lang="en-US" sz="600" dirty="0" err="1" smtClean="0"/>
                <a:t>src</a:t>
              </a:r>
              <a:endParaRPr lang="en-US" sz="600" dirty="0"/>
            </a:p>
          </p:txBody>
        </p:sp>
        <p:sp>
          <p:nvSpPr>
            <p:cNvPr id="107" name="TextBox 106"/>
            <p:cNvSpPr txBox="1"/>
            <p:nvPr/>
          </p:nvSpPr>
          <p:spPr>
            <a:xfrm>
              <a:off x="6638629" y="3259673"/>
              <a:ext cx="221226" cy="97984"/>
            </a:xfrm>
            <a:prstGeom prst="rect">
              <a:avLst/>
            </a:prstGeom>
            <a:noFill/>
          </p:spPr>
          <p:txBody>
            <a:bodyPr wrap="none" lIns="0" tIns="0" rIns="0" bIns="0" rtlCol="0">
              <a:noAutofit/>
            </a:bodyPr>
            <a:lstStyle/>
            <a:p>
              <a:pPr algn="ctr"/>
              <a:r>
                <a:rPr lang="en-US" sz="600" dirty="0" smtClean="0"/>
                <a:t>cannon</a:t>
              </a:r>
              <a:endParaRPr lang="en-US" sz="600" dirty="0"/>
            </a:p>
          </p:txBody>
        </p:sp>
        <p:sp>
          <p:nvSpPr>
            <p:cNvPr id="108" name="TextBox 107"/>
            <p:cNvSpPr txBox="1"/>
            <p:nvPr/>
          </p:nvSpPr>
          <p:spPr>
            <a:xfrm>
              <a:off x="6634557" y="2856090"/>
              <a:ext cx="221226" cy="97984"/>
            </a:xfrm>
            <a:prstGeom prst="rect">
              <a:avLst/>
            </a:prstGeom>
            <a:noFill/>
          </p:spPr>
          <p:txBody>
            <a:bodyPr wrap="none" lIns="0" tIns="0" rIns="0" bIns="0" rtlCol="0">
              <a:noAutofit/>
            </a:bodyPr>
            <a:lstStyle/>
            <a:p>
              <a:pPr algn="ctr"/>
              <a:r>
                <a:rPr lang="en-US" sz="600" dirty="0" smtClean="0"/>
                <a:t>models</a:t>
              </a:r>
              <a:endParaRPr lang="en-US" sz="600" dirty="0"/>
            </a:p>
          </p:txBody>
        </p:sp>
        <p:sp>
          <p:nvSpPr>
            <p:cNvPr id="109" name="TextBox 108"/>
            <p:cNvSpPr txBox="1"/>
            <p:nvPr/>
          </p:nvSpPr>
          <p:spPr>
            <a:xfrm>
              <a:off x="7157066" y="2407591"/>
              <a:ext cx="221226" cy="97984"/>
            </a:xfrm>
            <a:prstGeom prst="rect">
              <a:avLst/>
            </a:prstGeom>
            <a:noFill/>
          </p:spPr>
          <p:txBody>
            <a:bodyPr wrap="none" lIns="0" tIns="0" rIns="0" bIns="0" rtlCol="0">
              <a:noAutofit/>
            </a:bodyPr>
            <a:lstStyle/>
            <a:p>
              <a:pPr algn="ctr"/>
              <a:r>
                <a:rPr lang="en-US" sz="600" dirty="0" err="1" smtClean="0"/>
                <a:t>Sim_cannon_analytic</a:t>
              </a:r>
              <a:endParaRPr lang="en-US" sz="600" dirty="0"/>
            </a:p>
          </p:txBody>
        </p:sp>
        <p:sp>
          <p:nvSpPr>
            <p:cNvPr id="110" name="TextBox 109"/>
            <p:cNvSpPr txBox="1"/>
            <p:nvPr/>
          </p:nvSpPr>
          <p:spPr>
            <a:xfrm>
              <a:off x="7821011" y="2846174"/>
              <a:ext cx="221226" cy="97984"/>
            </a:xfrm>
            <a:prstGeom prst="rect">
              <a:avLst/>
            </a:prstGeom>
            <a:noFill/>
          </p:spPr>
          <p:txBody>
            <a:bodyPr wrap="none" lIns="0" tIns="0" rIns="0" bIns="0" rtlCol="0">
              <a:noAutofit/>
            </a:bodyPr>
            <a:lstStyle/>
            <a:p>
              <a:pPr algn="ctr"/>
              <a:r>
                <a:rPr lang="en-US" sz="600" dirty="0" err="1" smtClean="0"/>
                <a:t>Run_test</a:t>
              </a:r>
              <a:endParaRPr lang="en-US" sz="600" dirty="0"/>
            </a:p>
          </p:txBody>
        </p:sp>
        <p:cxnSp>
          <p:nvCxnSpPr>
            <p:cNvPr id="111" name="Straight Connector 110"/>
            <p:cNvCxnSpPr>
              <a:stCxn id="129" idx="2"/>
              <a:endCxn id="126" idx="0"/>
            </p:cNvCxnSpPr>
            <p:nvPr/>
          </p:nvCxnSpPr>
          <p:spPr>
            <a:xfrm>
              <a:off x="6745170" y="2983523"/>
              <a:ext cx="4072" cy="222339"/>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sp>
        <p:nvSpPr>
          <p:cNvPr id="47" name="Rectangle 46"/>
          <p:cNvSpPr/>
          <p:nvPr/>
        </p:nvSpPr>
        <p:spPr>
          <a:xfrm>
            <a:off x="0" y="365760"/>
            <a:ext cx="9143999" cy="369332"/>
          </a:xfrm>
          <a:prstGeom prst="rect">
            <a:avLst/>
          </a:prstGeom>
        </p:spPr>
        <p:txBody>
          <a:bodyPr wrap="square">
            <a:spAutoFit/>
          </a:bodyPr>
          <a:lstStyle/>
          <a:p>
            <a:pPr algn="ctr"/>
            <a:r>
              <a:rPr lang="en-US" dirty="0">
                <a:latin typeface="Century Schoolbook"/>
                <a:cs typeface="Century Schoolbook"/>
              </a:rPr>
              <a:t>Initializing the Cannonball </a:t>
            </a:r>
            <a:r>
              <a:rPr lang="en-US" dirty="0" smtClean="0">
                <a:latin typeface="Century Schoolbook"/>
                <a:cs typeface="Century Schoolbook"/>
              </a:rPr>
              <a:t>State</a:t>
            </a:r>
            <a:endParaRPr lang="en-US" dirty="0">
              <a:latin typeface="Century Schoolbook"/>
              <a:cs typeface="Century Schoolbook"/>
            </a:endParaRPr>
          </a:p>
        </p:txBody>
      </p:sp>
    </p:spTree>
    <p:extLst>
      <p:ext uri="{BB962C8B-B14F-4D97-AF65-F5344CB8AC3E}">
        <p14:creationId xmlns:p14="http://schemas.microsoft.com/office/powerpoint/2010/main" val="3140160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4025" y="751430"/>
            <a:ext cx="1623010" cy="276999"/>
          </a:xfrm>
          <a:prstGeom prst="rect">
            <a:avLst/>
          </a:prstGeom>
          <a:noFill/>
          <a:ln>
            <a:noFill/>
          </a:ln>
        </p:spPr>
        <p:txBody>
          <a:bodyPr wrap="none">
            <a:spAutoFit/>
          </a:bodyPr>
          <a:lstStyle/>
          <a:p>
            <a:r>
              <a:rPr lang="en-US" sz="1200" dirty="0" err="1">
                <a:latin typeface="Consolas"/>
                <a:cs typeface="Consolas"/>
              </a:rPr>
              <a:t>cannon_analytic.c</a:t>
            </a:r>
            <a:endParaRPr lang="en-US" sz="1200" dirty="0">
              <a:latin typeface="Consolas"/>
              <a:cs typeface="Consolas"/>
            </a:endParaRPr>
          </a:p>
        </p:txBody>
      </p:sp>
      <p:sp>
        <p:nvSpPr>
          <p:cNvPr id="4" name="Rectangle 3"/>
          <p:cNvSpPr/>
          <p:nvPr/>
        </p:nvSpPr>
        <p:spPr>
          <a:xfrm>
            <a:off x="0" y="365760"/>
            <a:ext cx="9143999" cy="369332"/>
          </a:xfrm>
          <a:prstGeom prst="rect">
            <a:avLst/>
          </a:prstGeom>
        </p:spPr>
        <p:txBody>
          <a:bodyPr wrap="square">
            <a:spAutoFit/>
          </a:bodyPr>
          <a:lstStyle/>
          <a:p>
            <a:pPr algn="ctr"/>
            <a:r>
              <a:rPr lang="en-US" dirty="0">
                <a:latin typeface="Century Schoolbook"/>
                <a:cs typeface="Century Schoolbook"/>
              </a:rPr>
              <a:t>Updating the Cannonball State Over Time</a:t>
            </a:r>
          </a:p>
        </p:txBody>
      </p:sp>
      <p:grpSp>
        <p:nvGrpSpPr>
          <p:cNvPr id="47" name="Group 46"/>
          <p:cNvGrpSpPr/>
          <p:nvPr/>
        </p:nvGrpSpPr>
        <p:grpSpPr>
          <a:xfrm>
            <a:off x="6858000" y="2286000"/>
            <a:ext cx="1913175" cy="1915641"/>
            <a:chOff x="6164382" y="2343158"/>
            <a:chExt cx="1913175" cy="1915641"/>
          </a:xfrm>
        </p:grpSpPr>
        <p:grpSp>
          <p:nvGrpSpPr>
            <p:cNvPr id="48" name="Group 47"/>
            <p:cNvGrpSpPr/>
            <p:nvPr/>
          </p:nvGrpSpPr>
          <p:grpSpPr>
            <a:xfrm>
              <a:off x="7143091" y="4010044"/>
              <a:ext cx="173434" cy="248755"/>
              <a:chOff x="7567549" y="2430270"/>
              <a:chExt cx="422705" cy="615986"/>
            </a:xfrm>
            <a:effectLst>
              <a:glow rad="317500">
                <a:srgbClr val="FFFF00">
                  <a:alpha val="15000"/>
                </a:srgbClr>
              </a:glow>
            </a:effectLst>
          </p:grpSpPr>
          <p:sp>
            <p:nvSpPr>
              <p:cNvPr id="86" name="Rectangle 85"/>
              <p:cNvSpPr/>
              <p:nvPr/>
            </p:nvSpPr>
            <p:spPr>
              <a:xfrm>
                <a:off x="7567549" y="2448125"/>
                <a:ext cx="401484" cy="598131"/>
              </a:xfrm>
              <a:prstGeom prst="rect">
                <a:avLst/>
              </a:prstGeom>
              <a:solidFill>
                <a:schemeClr val="accent5">
                  <a:lumMod val="20000"/>
                  <a:lumOff val="8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Right Triangle 86"/>
              <p:cNvSpPr/>
              <p:nvPr/>
            </p:nvSpPr>
            <p:spPr>
              <a:xfrm flipH="1" flipV="1">
                <a:off x="7780683" y="2430270"/>
                <a:ext cx="209571" cy="199139"/>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Right Triangle 87"/>
              <p:cNvSpPr/>
              <p:nvPr/>
            </p:nvSpPr>
            <p:spPr>
              <a:xfrm>
                <a:off x="7802909" y="2448123"/>
                <a:ext cx="166124" cy="165411"/>
              </a:xfrm>
              <a:prstGeom prst="rtTriangle">
                <a:avLst/>
              </a:prstGeom>
              <a:solidFill>
                <a:schemeClr val="accent5">
                  <a:lumMod val="60000"/>
                  <a:lumOff val="4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7116043" y="2343158"/>
              <a:ext cx="285750" cy="211434"/>
              <a:chOff x="4399272" y="296302"/>
              <a:chExt cx="696451" cy="523568"/>
            </a:xfrm>
          </p:grpSpPr>
          <p:sp>
            <p:nvSpPr>
              <p:cNvPr id="83" name="Rounded Rectangle 82"/>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ight Triangle 83"/>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ounded Rectangle 84"/>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50" name="Straight Connector 49"/>
            <p:cNvCxnSpPr>
              <a:endCxn id="79" idx="0"/>
            </p:cNvCxnSpPr>
            <p:nvPr/>
          </p:nvCxnSpPr>
          <p:spPr>
            <a:xfrm flipH="1">
              <a:off x="6749242" y="3198747"/>
              <a:ext cx="106477" cy="7115"/>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a:endCxn id="71" idx="0"/>
            </p:cNvCxnSpPr>
            <p:nvPr/>
          </p:nvCxnSpPr>
          <p:spPr>
            <a:xfrm>
              <a:off x="6770165" y="3499176"/>
              <a:ext cx="458903" cy="119873"/>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52" name="Group 51"/>
            <p:cNvGrpSpPr/>
            <p:nvPr/>
          </p:nvGrpSpPr>
          <p:grpSpPr>
            <a:xfrm>
              <a:off x="6602295" y="2772089"/>
              <a:ext cx="285750" cy="211434"/>
              <a:chOff x="4399272" y="296302"/>
              <a:chExt cx="696451" cy="523568"/>
            </a:xfrm>
          </p:grpSpPr>
          <p:sp>
            <p:nvSpPr>
              <p:cNvPr id="80" name="Rounded Rectangle 79"/>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Triangle 80"/>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ounded Rectangle 81"/>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p:cNvGrpSpPr/>
            <p:nvPr/>
          </p:nvGrpSpPr>
          <p:grpSpPr>
            <a:xfrm>
              <a:off x="6606367" y="3176413"/>
              <a:ext cx="285750" cy="211434"/>
              <a:chOff x="4399272" y="296302"/>
              <a:chExt cx="696451" cy="523568"/>
            </a:xfrm>
          </p:grpSpPr>
          <p:sp>
            <p:nvSpPr>
              <p:cNvPr id="77" name="Rounded Rectangle 76"/>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ight Triangle 77"/>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ounded Rectangle 78"/>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4" name="Group 53"/>
            <p:cNvGrpSpPr/>
            <p:nvPr/>
          </p:nvGrpSpPr>
          <p:grpSpPr>
            <a:xfrm>
              <a:off x="6164382" y="3615983"/>
              <a:ext cx="285750" cy="211434"/>
              <a:chOff x="4399272" y="296302"/>
              <a:chExt cx="696451" cy="523568"/>
            </a:xfrm>
          </p:grpSpPr>
          <p:sp>
            <p:nvSpPr>
              <p:cNvPr id="74" name="Rounded Rectangle 73"/>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ight Triangle 74"/>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ounded Rectangle 75"/>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5" name="Group 54"/>
            <p:cNvGrpSpPr/>
            <p:nvPr/>
          </p:nvGrpSpPr>
          <p:grpSpPr>
            <a:xfrm>
              <a:off x="7086192" y="3619048"/>
              <a:ext cx="285750" cy="211434"/>
              <a:chOff x="4399272" y="296302"/>
              <a:chExt cx="696451" cy="523568"/>
            </a:xfrm>
          </p:grpSpPr>
          <p:sp>
            <p:nvSpPr>
              <p:cNvPr id="71" name="Rounded Rectangle 70"/>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ight Triangle 71"/>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ounded Rectangle 72"/>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56" name="Straight Connector 55"/>
            <p:cNvCxnSpPr>
              <a:stCxn id="73" idx="2"/>
              <a:endCxn id="86" idx="0"/>
            </p:cNvCxnSpPr>
            <p:nvPr/>
          </p:nvCxnSpPr>
          <p:spPr>
            <a:xfrm flipH="1">
              <a:off x="7225455" y="3830482"/>
              <a:ext cx="3612" cy="186772"/>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a:endCxn id="74" idx="0"/>
            </p:cNvCxnSpPr>
            <p:nvPr/>
          </p:nvCxnSpPr>
          <p:spPr>
            <a:xfrm flipH="1">
              <a:off x="6307257" y="3499176"/>
              <a:ext cx="462908" cy="116808"/>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a:endCxn id="80" idx="0"/>
            </p:cNvCxnSpPr>
            <p:nvPr/>
          </p:nvCxnSpPr>
          <p:spPr>
            <a:xfrm flipH="1">
              <a:off x="6745170" y="2641595"/>
              <a:ext cx="528667" cy="130494"/>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59" name="Group 58"/>
            <p:cNvGrpSpPr/>
            <p:nvPr/>
          </p:nvGrpSpPr>
          <p:grpSpPr>
            <a:xfrm>
              <a:off x="7791807" y="2772586"/>
              <a:ext cx="285750" cy="211434"/>
              <a:chOff x="4399272" y="296302"/>
              <a:chExt cx="696451" cy="523568"/>
            </a:xfrm>
          </p:grpSpPr>
          <p:sp>
            <p:nvSpPr>
              <p:cNvPr id="68" name="Rounded Rectangle 67"/>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ight Triangle 68"/>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ounded Rectangle 69"/>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60" name="Straight Connector 59"/>
            <p:cNvCxnSpPr>
              <a:endCxn id="68" idx="0"/>
            </p:cNvCxnSpPr>
            <p:nvPr/>
          </p:nvCxnSpPr>
          <p:spPr>
            <a:xfrm>
              <a:off x="7273837" y="2641595"/>
              <a:ext cx="660845" cy="130991"/>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6193686" y="3687174"/>
              <a:ext cx="221226" cy="97984"/>
            </a:xfrm>
            <a:prstGeom prst="rect">
              <a:avLst/>
            </a:prstGeom>
            <a:noFill/>
          </p:spPr>
          <p:txBody>
            <a:bodyPr wrap="none" lIns="0" tIns="0" rIns="0" bIns="0" rtlCol="0">
              <a:noAutofit/>
            </a:bodyPr>
            <a:lstStyle/>
            <a:p>
              <a:pPr algn="ctr"/>
              <a:r>
                <a:rPr lang="en-US" sz="600" dirty="0" smtClean="0"/>
                <a:t>include</a:t>
              </a:r>
              <a:endParaRPr lang="en-US" sz="600" dirty="0"/>
            </a:p>
          </p:txBody>
        </p:sp>
        <p:sp>
          <p:nvSpPr>
            <p:cNvPr id="62" name="TextBox 61"/>
            <p:cNvSpPr txBox="1"/>
            <p:nvPr/>
          </p:nvSpPr>
          <p:spPr>
            <a:xfrm>
              <a:off x="7118455" y="3687174"/>
              <a:ext cx="221226" cy="97984"/>
            </a:xfrm>
            <a:prstGeom prst="rect">
              <a:avLst/>
            </a:prstGeom>
            <a:noFill/>
          </p:spPr>
          <p:txBody>
            <a:bodyPr wrap="none" lIns="0" tIns="0" rIns="0" bIns="0" rtlCol="0">
              <a:noAutofit/>
            </a:bodyPr>
            <a:lstStyle/>
            <a:p>
              <a:pPr algn="ctr"/>
              <a:r>
                <a:rPr lang="en-US" sz="600" dirty="0" err="1" smtClean="0"/>
                <a:t>src</a:t>
              </a:r>
              <a:endParaRPr lang="en-US" sz="600" dirty="0"/>
            </a:p>
          </p:txBody>
        </p:sp>
        <p:sp>
          <p:nvSpPr>
            <p:cNvPr id="63" name="TextBox 62"/>
            <p:cNvSpPr txBox="1"/>
            <p:nvPr/>
          </p:nvSpPr>
          <p:spPr>
            <a:xfrm>
              <a:off x="6638629" y="3259673"/>
              <a:ext cx="221226" cy="97984"/>
            </a:xfrm>
            <a:prstGeom prst="rect">
              <a:avLst/>
            </a:prstGeom>
            <a:noFill/>
          </p:spPr>
          <p:txBody>
            <a:bodyPr wrap="none" lIns="0" tIns="0" rIns="0" bIns="0" rtlCol="0">
              <a:noAutofit/>
            </a:bodyPr>
            <a:lstStyle/>
            <a:p>
              <a:pPr algn="ctr"/>
              <a:r>
                <a:rPr lang="en-US" sz="600" dirty="0" smtClean="0"/>
                <a:t>cannon</a:t>
              </a:r>
              <a:endParaRPr lang="en-US" sz="600" dirty="0"/>
            </a:p>
          </p:txBody>
        </p:sp>
        <p:sp>
          <p:nvSpPr>
            <p:cNvPr id="64" name="TextBox 63"/>
            <p:cNvSpPr txBox="1"/>
            <p:nvPr/>
          </p:nvSpPr>
          <p:spPr>
            <a:xfrm>
              <a:off x="6634557" y="2856090"/>
              <a:ext cx="221226" cy="97984"/>
            </a:xfrm>
            <a:prstGeom prst="rect">
              <a:avLst/>
            </a:prstGeom>
            <a:noFill/>
          </p:spPr>
          <p:txBody>
            <a:bodyPr wrap="none" lIns="0" tIns="0" rIns="0" bIns="0" rtlCol="0">
              <a:noAutofit/>
            </a:bodyPr>
            <a:lstStyle/>
            <a:p>
              <a:pPr algn="ctr"/>
              <a:r>
                <a:rPr lang="en-US" sz="600" dirty="0" smtClean="0"/>
                <a:t>models</a:t>
              </a:r>
              <a:endParaRPr lang="en-US" sz="600" dirty="0"/>
            </a:p>
          </p:txBody>
        </p:sp>
        <p:sp>
          <p:nvSpPr>
            <p:cNvPr id="65" name="TextBox 64"/>
            <p:cNvSpPr txBox="1"/>
            <p:nvPr/>
          </p:nvSpPr>
          <p:spPr>
            <a:xfrm>
              <a:off x="7157066" y="2407591"/>
              <a:ext cx="221226" cy="97984"/>
            </a:xfrm>
            <a:prstGeom prst="rect">
              <a:avLst/>
            </a:prstGeom>
            <a:noFill/>
          </p:spPr>
          <p:txBody>
            <a:bodyPr wrap="none" lIns="0" tIns="0" rIns="0" bIns="0" rtlCol="0">
              <a:noAutofit/>
            </a:bodyPr>
            <a:lstStyle/>
            <a:p>
              <a:pPr algn="ctr"/>
              <a:r>
                <a:rPr lang="en-US" sz="600" dirty="0" err="1" smtClean="0"/>
                <a:t>Sim_cannon_analytic</a:t>
              </a:r>
              <a:endParaRPr lang="en-US" sz="600" dirty="0"/>
            </a:p>
          </p:txBody>
        </p:sp>
        <p:sp>
          <p:nvSpPr>
            <p:cNvPr id="66" name="TextBox 65"/>
            <p:cNvSpPr txBox="1"/>
            <p:nvPr/>
          </p:nvSpPr>
          <p:spPr>
            <a:xfrm>
              <a:off x="7821011" y="2846174"/>
              <a:ext cx="221226" cy="97984"/>
            </a:xfrm>
            <a:prstGeom prst="rect">
              <a:avLst/>
            </a:prstGeom>
            <a:noFill/>
          </p:spPr>
          <p:txBody>
            <a:bodyPr wrap="none" lIns="0" tIns="0" rIns="0" bIns="0" rtlCol="0">
              <a:noAutofit/>
            </a:bodyPr>
            <a:lstStyle/>
            <a:p>
              <a:pPr algn="ctr"/>
              <a:r>
                <a:rPr lang="en-US" sz="600" dirty="0" err="1" smtClean="0"/>
                <a:t>Run_test</a:t>
              </a:r>
              <a:endParaRPr lang="en-US" sz="600" dirty="0"/>
            </a:p>
          </p:txBody>
        </p:sp>
        <p:cxnSp>
          <p:nvCxnSpPr>
            <p:cNvPr id="67" name="Straight Connector 66"/>
            <p:cNvCxnSpPr>
              <a:stCxn id="82" idx="2"/>
              <a:endCxn id="79" idx="0"/>
            </p:cNvCxnSpPr>
            <p:nvPr/>
          </p:nvCxnSpPr>
          <p:spPr>
            <a:xfrm>
              <a:off x="6745170" y="2983523"/>
              <a:ext cx="4072" cy="222339"/>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pic>
        <p:nvPicPr>
          <p:cNvPr id="5" name="Picture 4"/>
          <p:cNvPicPr>
            <a:picLocks noChangeAspect="1"/>
          </p:cNvPicPr>
          <p:nvPr/>
        </p:nvPicPr>
        <p:blipFill>
          <a:blip r:embed="rId3"/>
          <a:stretch>
            <a:fillRect/>
          </a:stretch>
        </p:blipFill>
        <p:spPr>
          <a:xfrm>
            <a:off x="508000" y="999067"/>
            <a:ext cx="6032500" cy="4762500"/>
          </a:xfrm>
          <a:prstGeom prst="rect">
            <a:avLst/>
          </a:prstGeom>
          <a:ln>
            <a:solidFill>
              <a:schemeClr val="bg1">
                <a:lumMod val="85000"/>
              </a:schemeClr>
            </a:solidFill>
          </a:ln>
          <a:effectLst>
            <a:outerShdw blurRad="101600" dist="38100" dir="2700000" algn="tl" rotWithShape="0">
              <a:schemeClr val="bg1">
                <a:lumMod val="85000"/>
                <a:alpha val="43000"/>
              </a:schemeClr>
            </a:outerShdw>
          </a:effectLst>
        </p:spPr>
      </p:pic>
    </p:spTree>
    <p:extLst>
      <p:ext uri="{BB962C8B-B14F-4D97-AF65-F5344CB8AC3E}">
        <p14:creationId xmlns:p14="http://schemas.microsoft.com/office/powerpoint/2010/main" val="686060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1736381"/>
            <a:ext cx="1623010" cy="276999"/>
          </a:xfrm>
          <a:prstGeom prst="rect">
            <a:avLst/>
          </a:prstGeom>
        </p:spPr>
        <p:txBody>
          <a:bodyPr wrap="none">
            <a:spAutoFit/>
          </a:bodyPr>
          <a:lstStyle/>
          <a:p>
            <a:r>
              <a:rPr lang="en-US" sz="1200" dirty="0" err="1">
                <a:latin typeface="Consolas"/>
                <a:cs typeface="Consolas"/>
              </a:rPr>
              <a:t>cannon_analytic.h</a:t>
            </a:r>
            <a:endParaRPr lang="en-US" sz="1200" dirty="0">
              <a:latin typeface="Consolas"/>
              <a:cs typeface="Consolas"/>
            </a:endParaRPr>
          </a:p>
        </p:txBody>
      </p:sp>
      <p:sp>
        <p:nvSpPr>
          <p:cNvPr id="9" name="Rectangle 8"/>
          <p:cNvSpPr/>
          <p:nvPr/>
        </p:nvSpPr>
        <p:spPr>
          <a:xfrm>
            <a:off x="0" y="365760"/>
            <a:ext cx="9143999" cy="369332"/>
          </a:xfrm>
          <a:prstGeom prst="rect">
            <a:avLst/>
          </a:prstGeom>
        </p:spPr>
        <p:txBody>
          <a:bodyPr wrap="square">
            <a:spAutoFit/>
          </a:bodyPr>
          <a:lstStyle/>
          <a:p>
            <a:pPr algn="ctr"/>
            <a:r>
              <a:rPr lang="en-US" dirty="0" smtClean="0">
                <a:latin typeface="Century Schoolbook"/>
                <a:cs typeface="Century Schoolbook"/>
              </a:rPr>
              <a:t>We Need a Prototype for Our State Update Approach </a:t>
            </a:r>
            <a:endParaRPr lang="en-US" dirty="0">
              <a:latin typeface="Century Schoolbook"/>
              <a:cs typeface="Century Schoolbook"/>
            </a:endParaRPr>
          </a:p>
        </p:txBody>
      </p:sp>
      <p:pic>
        <p:nvPicPr>
          <p:cNvPr id="10" name="Picture 9"/>
          <p:cNvPicPr>
            <a:picLocks noChangeAspect="1"/>
          </p:cNvPicPr>
          <p:nvPr/>
        </p:nvPicPr>
        <p:blipFill>
          <a:blip r:embed="rId3"/>
          <a:stretch>
            <a:fillRect/>
          </a:stretch>
        </p:blipFill>
        <p:spPr>
          <a:xfrm>
            <a:off x="914400" y="2013380"/>
            <a:ext cx="5562600" cy="2339340"/>
          </a:xfrm>
          <a:prstGeom prst="rect">
            <a:avLst/>
          </a:prstGeom>
          <a:ln>
            <a:solidFill>
              <a:schemeClr val="bg1">
                <a:lumMod val="85000"/>
              </a:schemeClr>
            </a:solidFill>
          </a:ln>
          <a:effectLst>
            <a:outerShdw blurRad="101600" dist="38100" dir="2700000" algn="tl" rotWithShape="0">
              <a:schemeClr val="bg1">
                <a:lumMod val="85000"/>
                <a:alpha val="43000"/>
              </a:schemeClr>
            </a:outerShdw>
          </a:effectLst>
        </p:spPr>
      </p:pic>
      <p:grpSp>
        <p:nvGrpSpPr>
          <p:cNvPr id="134" name="Group 133"/>
          <p:cNvGrpSpPr/>
          <p:nvPr/>
        </p:nvGrpSpPr>
        <p:grpSpPr>
          <a:xfrm>
            <a:off x="6858000" y="2302934"/>
            <a:ext cx="1913175" cy="1908431"/>
            <a:chOff x="6517545" y="2845700"/>
            <a:chExt cx="1913175" cy="1908431"/>
          </a:xfrm>
        </p:grpSpPr>
        <p:grpSp>
          <p:nvGrpSpPr>
            <p:cNvPr id="135" name="Group 134"/>
            <p:cNvGrpSpPr/>
            <p:nvPr/>
          </p:nvGrpSpPr>
          <p:grpSpPr>
            <a:xfrm>
              <a:off x="7469206" y="2845700"/>
              <a:ext cx="285750" cy="211434"/>
              <a:chOff x="4399272" y="296302"/>
              <a:chExt cx="696451" cy="523568"/>
            </a:xfrm>
          </p:grpSpPr>
          <p:sp>
            <p:nvSpPr>
              <p:cNvPr id="173" name="Rounded Rectangle 172"/>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Right Triangle 173"/>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Rounded Rectangle 174"/>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36" name="Straight Connector 135"/>
            <p:cNvCxnSpPr>
              <a:endCxn id="169" idx="0"/>
            </p:cNvCxnSpPr>
            <p:nvPr/>
          </p:nvCxnSpPr>
          <p:spPr>
            <a:xfrm flipH="1">
              <a:off x="7102405" y="3701289"/>
              <a:ext cx="106477" cy="7115"/>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a:endCxn id="161" idx="0"/>
            </p:cNvCxnSpPr>
            <p:nvPr/>
          </p:nvCxnSpPr>
          <p:spPr>
            <a:xfrm>
              <a:off x="7123328" y="4001718"/>
              <a:ext cx="458903" cy="119873"/>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138" name="Group 137"/>
            <p:cNvGrpSpPr/>
            <p:nvPr/>
          </p:nvGrpSpPr>
          <p:grpSpPr>
            <a:xfrm>
              <a:off x="6955458" y="3274631"/>
              <a:ext cx="285750" cy="211434"/>
              <a:chOff x="4399272" y="296302"/>
              <a:chExt cx="696451" cy="523568"/>
            </a:xfrm>
          </p:grpSpPr>
          <p:sp>
            <p:nvSpPr>
              <p:cNvPr id="170" name="Rounded Rectangle 169"/>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ight Triangle 170"/>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Rounded Rectangle 171"/>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9" name="Group 138"/>
            <p:cNvGrpSpPr/>
            <p:nvPr/>
          </p:nvGrpSpPr>
          <p:grpSpPr>
            <a:xfrm>
              <a:off x="6959530" y="3678955"/>
              <a:ext cx="285750" cy="211434"/>
              <a:chOff x="4399272" y="296302"/>
              <a:chExt cx="696451" cy="523568"/>
            </a:xfrm>
          </p:grpSpPr>
          <p:sp>
            <p:nvSpPr>
              <p:cNvPr id="167" name="Rounded Rectangle 166"/>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Right Triangle 167"/>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ounded Rectangle 168"/>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0" name="Group 139"/>
            <p:cNvGrpSpPr/>
            <p:nvPr/>
          </p:nvGrpSpPr>
          <p:grpSpPr>
            <a:xfrm>
              <a:off x="6517545" y="4118525"/>
              <a:ext cx="285750" cy="211434"/>
              <a:chOff x="4399272" y="296302"/>
              <a:chExt cx="696451" cy="523568"/>
            </a:xfrm>
          </p:grpSpPr>
          <p:sp>
            <p:nvSpPr>
              <p:cNvPr id="164" name="Rounded Rectangle 163"/>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ight Triangle 164"/>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Rounded Rectangle 165"/>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1" name="Group 140"/>
            <p:cNvGrpSpPr/>
            <p:nvPr/>
          </p:nvGrpSpPr>
          <p:grpSpPr>
            <a:xfrm>
              <a:off x="7439355" y="4121590"/>
              <a:ext cx="285750" cy="211434"/>
              <a:chOff x="4399272" y="296302"/>
              <a:chExt cx="696451" cy="523568"/>
            </a:xfrm>
          </p:grpSpPr>
          <p:sp>
            <p:nvSpPr>
              <p:cNvPr id="161" name="Rounded Rectangle 160"/>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Right Triangle 161"/>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Rounded Rectangle 162"/>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42" name="Straight Connector 141"/>
            <p:cNvCxnSpPr>
              <a:stCxn id="166" idx="2"/>
              <a:endCxn id="155" idx="0"/>
            </p:cNvCxnSpPr>
            <p:nvPr/>
          </p:nvCxnSpPr>
          <p:spPr>
            <a:xfrm>
              <a:off x="6660420" y="4329959"/>
              <a:ext cx="709" cy="182627"/>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a:endCxn id="164" idx="0"/>
            </p:cNvCxnSpPr>
            <p:nvPr/>
          </p:nvCxnSpPr>
          <p:spPr>
            <a:xfrm flipH="1">
              <a:off x="6660420" y="4001718"/>
              <a:ext cx="462908" cy="116808"/>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a:endCxn id="170" idx="0"/>
            </p:cNvCxnSpPr>
            <p:nvPr/>
          </p:nvCxnSpPr>
          <p:spPr>
            <a:xfrm flipH="1">
              <a:off x="7098333" y="3144137"/>
              <a:ext cx="528667" cy="130494"/>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145" name="Group 144"/>
            <p:cNvGrpSpPr/>
            <p:nvPr/>
          </p:nvGrpSpPr>
          <p:grpSpPr>
            <a:xfrm>
              <a:off x="8144970" y="3275128"/>
              <a:ext cx="285750" cy="211434"/>
              <a:chOff x="4399272" y="296302"/>
              <a:chExt cx="696451" cy="523568"/>
            </a:xfrm>
          </p:grpSpPr>
          <p:sp>
            <p:nvSpPr>
              <p:cNvPr id="158" name="Rounded Rectangle 157"/>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Right Triangle 158"/>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Rounded Rectangle 159"/>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46" name="Straight Connector 145"/>
            <p:cNvCxnSpPr>
              <a:endCxn id="158" idx="0"/>
            </p:cNvCxnSpPr>
            <p:nvPr/>
          </p:nvCxnSpPr>
          <p:spPr>
            <a:xfrm>
              <a:off x="7627000" y="3144137"/>
              <a:ext cx="660845" cy="130991"/>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147" name="Group 146"/>
            <p:cNvGrpSpPr/>
            <p:nvPr/>
          </p:nvGrpSpPr>
          <p:grpSpPr>
            <a:xfrm>
              <a:off x="6578765" y="4505376"/>
              <a:ext cx="173434" cy="248755"/>
              <a:chOff x="6638333" y="2395121"/>
              <a:chExt cx="422705" cy="615986"/>
            </a:xfrm>
            <a:effectLst>
              <a:glow rad="317500">
                <a:srgbClr val="FFFF00">
                  <a:alpha val="15000"/>
                </a:srgbClr>
              </a:glow>
            </a:effectLst>
          </p:grpSpPr>
          <p:sp>
            <p:nvSpPr>
              <p:cNvPr id="155" name="Rectangle 154"/>
              <p:cNvSpPr/>
              <p:nvPr/>
            </p:nvSpPr>
            <p:spPr>
              <a:xfrm>
                <a:off x="6638333" y="2412976"/>
                <a:ext cx="401484" cy="598131"/>
              </a:xfrm>
              <a:prstGeom prst="rect">
                <a:avLst/>
              </a:prstGeom>
              <a:solidFill>
                <a:schemeClr val="accent2">
                  <a:lumMod val="20000"/>
                  <a:lumOff val="8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Right Triangle 155"/>
              <p:cNvSpPr/>
              <p:nvPr/>
            </p:nvSpPr>
            <p:spPr>
              <a:xfrm flipH="1" flipV="1">
                <a:off x="6851467" y="2395121"/>
                <a:ext cx="209571" cy="199139"/>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Right Triangle 156"/>
              <p:cNvSpPr/>
              <p:nvPr/>
            </p:nvSpPr>
            <p:spPr>
              <a:xfrm>
                <a:off x="6873693" y="2412974"/>
                <a:ext cx="166124" cy="165411"/>
              </a:xfrm>
              <a:prstGeom prst="rtTriangle">
                <a:avLst/>
              </a:prstGeom>
              <a:solidFill>
                <a:schemeClr val="accent2">
                  <a:lumMod val="60000"/>
                  <a:lumOff val="4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8" name="TextBox 147"/>
            <p:cNvSpPr txBox="1"/>
            <p:nvPr/>
          </p:nvSpPr>
          <p:spPr>
            <a:xfrm>
              <a:off x="6546849" y="4189716"/>
              <a:ext cx="221226" cy="97984"/>
            </a:xfrm>
            <a:prstGeom prst="rect">
              <a:avLst/>
            </a:prstGeom>
            <a:noFill/>
          </p:spPr>
          <p:txBody>
            <a:bodyPr wrap="none" lIns="0" tIns="0" rIns="0" bIns="0" rtlCol="0">
              <a:noAutofit/>
            </a:bodyPr>
            <a:lstStyle/>
            <a:p>
              <a:pPr algn="ctr"/>
              <a:r>
                <a:rPr lang="en-US" sz="600" dirty="0" smtClean="0"/>
                <a:t>include</a:t>
              </a:r>
              <a:endParaRPr lang="en-US" sz="600" dirty="0"/>
            </a:p>
          </p:txBody>
        </p:sp>
        <p:sp>
          <p:nvSpPr>
            <p:cNvPr id="149" name="TextBox 148"/>
            <p:cNvSpPr txBox="1"/>
            <p:nvPr/>
          </p:nvSpPr>
          <p:spPr>
            <a:xfrm>
              <a:off x="7471618" y="4189716"/>
              <a:ext cx="221226" cy="97984"/>
            </a:xfrm>
            <a:prstGeom prst="rect">
              <a:avLst/>
            </a:prstGeom>
            <a:noFill/>
          </p:spPr>
          <p:txBody>
            <a:bodyPr wrap="none" lIns="0" tIns="0" rIns="0" bIns="0" rtlCol="0">
              <a:noAutofit/>
            </a:bodyPr>
            <a:lstStyle/>
            <a:p>
              <a:pPr algn="ctr"/>
              <a:r>
                <a:rPr lang="en-US" sz="600" dirty="0" err="1" smtClean="0"/>
                <a:t>src</a:t>
              </a:r>
              <a:endParaRPr lang="en-US" sz="600" dirty="0"/>
            </a:p>
          </p:txBody>
        </p:sp>
        <p:sp>
          <p:nvSpPr>
            <p:cNvPr id="150" name="TextBox 149"/>
            <p:cNvSpPr txBox="1"/>
            <p:nvPr/>
          </p:nvSpPr>
          <p:spPr>
            <a:xfrm>
              <a:off x="6991792" y="3762215"/>
              <a:ext cx="221226" cy="97984"/>
            </a:xfrm>
            <a:prstGeom prst="rect">
              <a:avLst/>
            </a:prstGeom>
            <a:noFill/>
          </p:spPr>
          <p:txBody>
            <a:bodyPr wrap="none" lIns="0" tIns="0" rIns="0" bIns="0" rtlCol="0">
              <a:noAutofit/>
            </a:bodyPr>
            <a:lstStyle/>
            <a:p>
              <a:pPr algn="ctr"/>
              <a:r>
                <a:rPr lang="en-US" sz="600" dirty="0" smtClean="0"/>
                <a:t>cannon</a:t>
              </a:r>
              <a:endParaRPr lang="en-US" sz="600" dirty="0"/>
            </a:p>
          </p:txBody>
        </p:sp>
        <p:sp>
          <p:nvSpPr>
            <p:cNvPr id="151" name="TextBox 150"/>
            <p:cNvSpPr txBox="1"/>
            <p:nvPr/>
          </p:nvSpPr>
          <p:spPr>
            <a:xfrm>
              <a:off x="6987720" y="3358632"/>
              <a:ext cx="221226" cy="97984"/>
            </a:xfrm>
            <a:prstGeom prst="rect">
              <a:avLst/>
            </a:prstGeom>
            <a:noFill/>
          </p:spPr>
          <p:txBody>
            <a:bodyPr wrap="none" lIns="0" tIns="0" rIns="0" bIns="0" rtlCol="0">
              <a:noAutofit/>
            </a:bodyPr>
            <a:lstStyle/>
            <a:p>
              <a:pPr algn="ctr"/>
              <a:r>
                <a:rPr lang="en-US" sz="600" dirty="0" smtClean="0"/>
                <a:t>models</a:t>
              </a:r>
              <a:endParaRPr lang="en-US" sz="600" dirty="0"/>
            </a:p>
          </p:txBody>
        </p:sp>
        <p:sp>
          <p:nvSpPr>
            <p:cNvPr id="152" name="TextBox 151"/>
            <p:cNvSpPr txBox="1"/>
            <p:nvPr/>
          </p:nvSpPr>
          <p:spPr>
            <a:xfrm>
              <a:off x="7510229" y="2910133"/>
              <a:ext cx="221226" cy="97984"/>
            </a:xfrm>
            <a:prstGeom prst="rect">
              <a:avLst/>
            </a:prstGeom>
            <a:noFill/>
          </p:spPr>
          <p:txBody>
            <a:bodyPr wrap="none" lIns="0" tIns="0" rIns="0" bIns="0" rtlCol="0">
              <a:noAutofit/>
            </a:bodyPr>
            <a:lstStyle/>
            <a:p>
              <a:pPr algn="ctr"/>
              <a:r>
                <a:rPr lang="en-US" sz="600" dirty="0" err="1" smtClean="0"/>
                <a:t>Sim_cannon_analytic</a:t>
              </a:r>
              <a:endParaRPr lang="en-US" sz="600" dirty="0"/>
            </a:p>
          </p:txBody>
        </p:sp>
        <p:sp>
          <p:nvSpPr>
            <p:cNvPr id="153" name="TextBox 152"/>
            <p:cNvSpPr txBox="1"/>
            <p:nvPr/>
          </p:nvSpPr>
          <p:spPr>
            <a:xfrm>
              <a:off x="8174174" y="3348716"/>
              <a:ext cx="221226" cy="97984"/>
            </a:xfrm>
            <a:prstGeom prst="rect">
              <a:avLst/>
            </a:prstGeom>
            <a:noFill/>
          </p:spPr>
          <p:txBody>
            <a:bodyPr wrap="none" lIns="0" tIns="0" rIns="0" bIns="0" rtlCol="0">
              <a:noAutofit/>
            </a:bodyPr>
            <a:lstStyle/>
            <a:p>
              <a:pPr algn="ctr"/>
              <a:r>
                <a:rPr lang="en-US" sz="600" dirty="0" err="1" smtClean="0"/>
                <a:t>Run_test</a:t>
              </a:r>
              <a:endParaRPr lang="en-US" sz="600" dirty="0"/>
            </a:p>
          </p:txBody>
        </p:sp>
        <p:cxnSp>
          <p:nvCxnSpPr>
            <p:cNvPr id="154" name="Straight Connector 153"/>
            <p:cNvCxnSpPr>
              <a:stCxn id="172" idx="2"/>
              <a:endCxn id="169" idx="0"/>
            </p:cNvCxnSpPr>
            <p:nvPr/>
          </p:nvCxnSpPr>
          <p:spPr>
            <a:xfrm>
              <a:off x="7098333" y="3486065"/>
              <a:ext cx="4072" cy="222339"/>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486785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14400" y="1399394"/>
            <a:ext cx="1553580" cy="276999"/>
          </a:xfrm>
          <a:prstGeom prst="rect">
            <a:avLst/>
          </a:prstGeom>
        </p:spPr>
        <p:txBody>
          <a:bodyPr wrap="none">
            <a:spAutoFit/>
          </a:bodyPr>
          <a:lstStyle/>
          <a:p>
            <a:r>
              <a:rPr lang="en-US" sz="1200" dirty="0" err="1">
                <a:latin typeface="Helvetica"/>
                <a:cs typeface="Helvetica"/>
              </a:rPr>
              <a:t>cannon_shutdown.c</a:t>
            </a:r>
            <a:endParaRPr lang="en-US" sz="1200" dirty="0">
              <a:latin typeface="Helvetica"/>
              <a:cs typeface="Helvetica"/>
            </a:endParaRPr>
          </a:p>
        </p:txBody>
      </p:sp>
      <p:sp>
        <p:nvSpPr>
          <p:cNvPr id="5" name="Rectangle 4"/>
          <p:cNvSpPr/>
          <p:nvPr/>
        </p:nvSpPr>
        <p:spPr>
          <a:xfrm>
            <a:off x="0" y="365760"/>
            <a:ext cx="9143999" cy="369332"/>
          </a:xfrm>
          <a:prstGeom prst="rect">
            <a:avLst/>
          </a:prstGeom>
        </p:spPr>
        <p:txBody>
          <a:bodyPr wrap="square">
            <a:spAutoFit/>
          </a:bodyPr>
          <a:lstStyle/>
          <a:p>
            <a:pPr algn="ctr"/>
            <a:r>
              <a:rPr lang="en-US" dirty="0">
                <a:latin typeface="Century Schoolbook"/>
                <a:cs typeface="Century Schoolbook"/>
              </a:rPr>
              <a:t>Cannonball Cleanup And Shutdown</a:t>
            </a:r>
          </a:p>
        </p:txBody>
      </p:sp>
      <p:grpSp>
        <p:nvGrpSpPr>
          <p:cNvPr id="133" name="Group 132"/>
          <p:cNvGrpSpPr/>
          <p:nvPr/>
        </p:nvGrpSpPr>
        <p:grpSpPr>
          <a:xfrm>
            <a:off x="6858000" y="2286000"/>
            <a:ext cx="1913175" cy="1915641"/>
            <a:chOff x="6164382" y="2343158"/>
            <a:chExt cx="1913175" cy="1915641"/>
          </a:xfrm>
        </p:grpSpPr>
        <p:grpSp>
          <p:nvGrpSpPr>
            <p:cNvPr id="134" name="Group 133"/>
            <p:cNvGrpSpPr/>
            <p:nvPr/>
          </p:nvGrpSpPr>
          <p:grpSpPr>
            <a:xfrm>
              <a:off x="7143091" y="4010044"/>
              <a:ext cx="173434" cy="248755"/>
              <a:chOff x="7567549" y="2430270"/>
              <a:chExt cx="422705" cy="615986"/>
            </a:xfrm>
            <a:effectLst>
              <a:glow rad="317500">
                <a:srgbClr val="FFFF00">
                  <a:alpha val="15000"/>
                </a:srgbClr>
              </a:glow>
            </a:effectLst>
          </p:grpSpPr>
          <p:sp>
            <p:nvSpPr>
              <p:cNvPr id="172" name="Rectangle 171"/>
              <p:cNvSpPr/>
              <p:nvPr/>
            </p:nvSpPr>
            <p:spPr>
              <a:xfrm>
                <a:off x="7567549" y="2448125"/>
                <a:ext cx="401484" cy="598131"/>
              </a:xfrm>
              <a:prstGeom prst="rect">
                <a:avLst/>
              </a:prstGeom>
              <a:solidFill>
                <a:schemeClr val="accent5">
                  <a:lumMod val="20000"/>
                  <a:lumOff val="8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Right Triangle 172"/>
              <p:cNvSpPr/>
              <p:nvPr/>
            </p:nvSpPr>
            <p:spPr>
              <a:xfrm flipH="1" flipV="1">
                <a:off x="7780683" y="2430270"/>
                <a:ext cx="209571" cy="199139"/>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Right Triangle 173"/>
              <p:cNvSpPr/>
              <p:nvPr/>
            </p:nvSpPr>
            <p:spPr>
              <a:xfrm>
                <a:off x="7802909" y="2448123"/>
                <a:ext cx="166124" cy="165411"/>
              </a:xfrm>
              <a:prstGeom prst="rtTriangle">
                <a:avLst/>
              </a:prstGeom>
              <a:solidFill>
                <a:schemeClr val="accent5">
                  <a:lumMod val="60000"/>
                  <a:lumOff val="4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5" name="Group 134"/>
            <p:cNvGrpSpPr/>
            <p:nvPr/>
          </p:nvGrpSpPr>
          <p:grpSpPr>
            <a:xfrm>
              <a:off x="7116043" y="2343158"/>
              <a:ext cx="285750" cy="211434"/>
              <a:chOff x="4399272" y="296302"/>
              <a:chExt cx="696451" cy="523568"/>
            </a:xfrm>
          </p:grpSpPr>
          <p:sp>
            <p:nvSpPr>
              <p:cNvPr id="169" name="Rounded Rectangle 168"/>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Right Triangle 169"/>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1" name="Rounded Rectangle 170"/>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36" name="Straight Connector 135"/>
            <p:cNvCxnSpPr>
              <a:endCxn id="165" idx="0"/>
            </p:cNvCxnSpPr>
            <p:nvPr/>
          </p:nvCxnSpPr>
          <p:spPr>
            <a:xfrm flipH="1">
              <a:off x="6749242" y="3198747"/>
              <a:ext cx="106477" cy="7115"/>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a:endCxn id="157" idx="0"/>
            </p:cNvCxnSpPr>
            <p:nvPr/>
          </p:nvCxnSpPr>
          <p:spPr>
            <a:xfrm>
              <a:off x="6770165" y="3499176"/>
              <a:ext cx="458903" cy="119873"/>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138" name="Group 137"/>
            <p:cNvGrpSpPr/>
            <p:nvPr/>
          </p:nvGrpSpPr>
          <p:grpSpPr>
            <a:xfrm>
              <a:off x="6602295" y="2772089"/>
              <a:ext cx="285750" cy="211434"/>
              <a:chOff x="4399272" y="296302"/>
              <a:chExt cx="696451" cy="523568"/>
            </a:xfrm>
          </p:grpSpPr>
          <p:sp>
            <p:nvSpPr>
              <p:cNvPr id="166" name="Rounded Rectangle 165"/>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7" name="Right Triangle 166"/>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Rounded Rectangle 167"/>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9" name="Group 138"/>
            <p:cNvGrpSpPr/>
            <p:nvPr/>
          </p:nvGrpSpPr>
          <p:grpSpPr>
            <a:xfrm>
              <a:off x="6606367" y="3176413"/>
              <a:ext cx="285750" cy="211434"/>
              <a:chOff x="4399272" y="296302"/>
              <a:chExt cx="696451" cy="523568"/>
            </a:xfrm>
          </p:grpSpPr>
          <p:sp>
            <p:nvSpPr>
              <p:cNvPr id="163" name="Rounded Rectangle 162"/>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Right Triangle 163"/>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ounded Rectangle 164"/>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0" name="Group 139"/>
            <p:cNvGrpSpPr/>
            <p:nvPr/>
          </p:nvGrpSpPr>
          <p:grpSpPr>
            <a:xfrm>
              <a:off x="6164382" y="3615983"/>
              <a:ext cx="285750" cy="211434"/>
              <a:chOff x="4399272" y="296302"/>
              <a:chExt cx="696451" cy="523568"/>
            </a:xfrm>
          </p:grpSpPr>
          <p:sp>
            <p:nvSpPr>
              <p:cNvPr id="160" name="Rounded Rectangle 159"/>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Right Triangle 160"/>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Rounded Rectangle 161"/>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1" name="Group 140"/>
            <p:cNvGrpSpPr/>
            <p:nvPr/>
          </p:nvGrpSpPr>
          <p:grpSpPr>
            <a:xfrm>
              <a:off x="7086192" y="3619048"/>
              <a:ext cx="285750" cy="211434"/>
              <a:chOff x="4399272" y="296302"/>
              <a:chExt cx="696451" cy="523568"/>
            </a:xfrm>
          </p:grpSpPr>
          <p:sp>
            <p:nvSpPr>
              <p:cNvPr id="157" name="Rounded Rectangle 156"/>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Right Triangle 157"/>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9" name="Rounded Rectangle 158"/>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42" name="Straight Connector 141"/>
            <p:cNvCxnSpPr>
              <a:stCxn id="159" idx="2"/>
              <a:endCxn id="172" idx="0"/>
            </p:cNvCxnSpPr>
            <p:nvPr/>
          </p:nvCxnSpPr>
          <p:spPr>
            <a:xfrm flipH="1">
              <a:off x="7225455" y="3830482"/>
              <a:ext cx="3612" cy="186772"/>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a:endCxn id="160" idx="0"/>
            </p:cNvCxnSpPr>
            <p:nvPr/>
          </p:nvCxnSpPr>
          <p:spPr>
            <a:xfrm flipH="1">
              <a:off x="6307257" y="3499176"/>
              <a:ext cx="462908" cy="116808"/>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a:endCxn id="166" idx="0"/>
            </p:cNvCxnSpPr>
            <p:nvPr/>
          </p:nvCxnSpPr>
          <p:spPr>
            <a:xfrm flipH="1">
              <a:off x="6745170" y="2641595"/>
              <a:ext cx="528667" cy="130494"/>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145" name="Group 144"/>
            <p:cNvGrpSpPr/>
            <p:nvPr/>
          </p:nvGrpSpPr>
          <p:grpSpPr>
            <a:xfrm>
              <a:off x="7791807" y="2772586"/>
              <a:ext cx="285750" cy="211434"/>
              <a:chOff x="4399272" y="296302"/>
              <a:chExt cx="696451" cy="523568"/>
            </a:xfrm>
          </p:grpSpPr>
          <p:sp>
            <p:nvSpPr>
              <p:cNvPr id="154" name="Rounded Rectangle 153"/>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Right Triangle 154"/>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Rounded Rectangle 155"/>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46" name="Straight Connector 145"/>
            <p:cNvCxnSpPr>
              <a:endCxn id="154" idx="0"/>
            </p:cNvCxnSpPr>
            <p:nvPr/>
          </p:nvCxnSpPr>
          <p:spPr>
            <a:xfrm>
              <a:off x="7273837" y="2641595"/>
              <a:ext cx="660845" cy="130991"/>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47" name="TextBox 146"/>
            <p:cNvSpPr txBox="1"/>
            <p:nvPr/>
          </p:nvSpPr>
          <p:spPr>
            <a:xfrm>
              <a:off x="6193686" y="3687174"/>
              <a:ext cx="221226" cy="97984"/>
            </a:xfrm>
            <a:prstGeom prst="rect">
              <a:avLst/>
            </a:prstGeom>
            <a:noFill/>
          </p:spPr>
          <p:txBody>
            <a:bodyPr wrap="none" lIns="0" tIns="0" rIns="0" bIns="0" rtlCol="0">
              <a:noAutofit/>
            </a:bodyPr>
            <a:lstStyle/>
            <a:p>
              <a:pPr algn="ctr"/>
              <a:r>
                <a:rPr lang="en-US" sz="600" dirty="0" smtClean="0"/>
                <a:t>include</a:t>
              </a:r>
              <a:endParaRPr lang="en-US" sz="600" dirty="0"/>
            </a:p>
          </p:txBody>
        </p:sp>
        <p:sp>
          <p:nvSpPr>
            <p:cNvPr id="148" name="TextBox 147"/>
            <p:cNvSpPr txBox="1"/>
            <p:nvPr/>
          </p:nvSpPr>
          <p:spPr>
            <a:xfrm>
              <a:off x="7118455" y="3687174"/>
              <a:ext cx="221226" cy="97984"/>
            </a:xfrm>
            <a:prstGeom prst="rect">
              <a:avLst/>
            </a:prstGeom>
            <a:noFill/>
          </p:spPr>
          <p:txBody>
            <a:bodyPr wrap="none" lIns="0" tIns="0" rIns="0" bIns="0" rtlCol="0">
              <a:noAutofit/>
            </a:bodyPr>
            <a:lstStyle/>
            <a:p>
              <a:pPr algn="ctr"/>
              <a:r>
                <a:rPr lang="en-US" sz="600" dirty="0" err="1" smtClean="0"/>
                <a:t>src</a:t>
              </a:r>
              <a:endParaRPr lang="en-US" sz="600" dirty="0"/>
            </a:p>
          </p:txBody>
        </p:sp>
        <p:sp>
          <p:nvSpPr>
            <p:cNvPr id="149" name="TextBox 148"/>
            <p:cNvSpPr txBox="1"/>
            <p:nvPr/>
          </p:nvSpPr>
          <p:spPr>
            <a:xfrm>
              <a:off x="6638629" y="3259673"/>
              <a:ext cx="221226" cy="97984"/>
            </a:xfrm>
            <a:prstGeom prst="rect">
              <a:avLst/>
            </a:prstGeom>
            <a:noFill/>
          </p:spPr>
          <p:txBody>
            <a:bodyPr wrap="none" lIns="0" tIns="0" rIns="0" bIns="0" rtlCol="0">
              <a:noAutofit/>
            </a:bodyPr>
            <a:lstStyle/>
            <a:p>
              <a:pPr algn="ctr"/>
              <a:r>
                <a:rPr lang="en-US" sz="600" dirty="0" smtClean="0"/>
                <a:t>cannon</a:t>
              </a:r>
              <a:endParaRPr lang="en-US" sz="600" dirty="0"/>
            </a:p>
          </p:txBody>
        </p:sp>
        <p:sp>
          <p:nvSpPr>
            <p:cNvPr id="150" name="TextBox 149"/>
            <p:cNvSpPr txBox="1"/>
            <p:nvPr/>
          </p:nvSpPr>
          <p:spPr>
            <a:xfrm>
              <a:off x="6634557" y="2856090"/>
              <a:ext cx="221226" cy="97984"/>
            </a:xfrm>
            <a:prstGeom prst="rect">
              <a:avLst/>
            </a:prstGeom>
            <a:noFill/>
          </p:spPr>
          <p:txBody>
            <a:bodyPr wrap="none" lIns="0" tIns="0" rIns="0" bIns="0" rtlCol="0">
              <a:noAutofit/>
            </a:bodyPr>
            <a:lstStyle/>
            <a:p>
              <a:pPr algn="ctr"/>
              <a:r>
                <a:rPr lang="en-US" sz="600" dirty="0" smtClean="0"/>
                <a:t>models</a:t>
              </a:r>
              <a:endParaRPr lang="en-US" sz="600" dirty="0"/>
            </a:p>
          </p:txBody>
        </p:sp>
        <p:sp>
          <p:nvSpPr>
            <p:cNvPr id="151" name="TextBox 150"/>
            <p:cNvSpPr txBox="1"/>
            <p:nvPr/>
          </p:nvSpPr>
          <p:spPr>
            <a:xfrm>
              <a:off x="7157066" y="2407591"/>
              <a:ext cx="221226" cy="97984"/>
            </a:xfrm>
            <a:prstGeom prst="rect">
              <a:avLst/>
            </a:prstGeom>
            <a:noFill/>
          </p:spPr>
          <p:txBody>
            <a:bodyPr wrap="none" lIns="0" tIns="0" rIns="0" bIns="0" rtlCol="0">
              <a:noAutofit/>
            </a:bodyPr>
            <a:lstStyle/>
            <a:p>
              <a:pPr algn="ctr"/>
              <a:r>
                <a:rPr lang="en-US" sz="600" dirty="0" err="1" smtClean="0"/>
                <a:t>Sim_cannon_analytic</a:t>
              </a:r>
              <a:endParaRPr lang="en-US" sz="600" dirty="0"/>
            </a:p>
          </p:txBody>
        </p:sp>
        <p:sp>
          <p:nvSpPr>
            <p:cNvPr id="152" name="TextBox 151"/>
            <p:cNvSpPr txBox="1"/>
            <p:nvPr/>
          </p:nvSpPr>
          <p:spPr>
            <a:xfrm>
              <a:off x="7821011" y="2846174"/>
              <a:ext cx="221226" cy="97984"/>
            </a:xfrm>
            <a:prstGeom prst="rect">
              <a:avLst/>
            </a:prstGeom>
            <a:noFill/>
          </p:spPr>
          <p:txBody>
            <a:bodyPr wrap="none" lIns="0" tIns="0" rIns="0" bIns="0" rtlCol="0">
              <a:noAutofit/>
            </a:bodyPr>
            <a:lstStyle/>
            <a:p>
              <a:pPr algn="ctr"/>
              <a:r>
                <a:rPr lang="en-US" sz="600" dirty="0" err="1" smtClean="0"/>
                <a:t>Run_test</a:t>
              </a:r>
              <a:endParaRPr lang="en-US" sz="600" dirty="0"/>
            </a:p>
          </p:txBody>
        </p:sp>
        <p:cxnSp>
          <p:nvCxnSpPr>
            <p:cNvPr id="153" name="Straight Connector 152"/>
            <p:cNvCxnSpPr>
              <a:stCxn id="168" idx="2"/>
              <a:endCxn id="165" idx="0"/>
            </p:cNvCxnSpPr>
            <p:nvPr/>
          </p:nvCxnSpPr>
          <p:spPr>
            <a:xfrm>
              <a:off x="6745170" y="2983523"/>
              <a:ext cx="4072" cy="222339"/>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pic>
        <p:nvPicPr>
          <p:cNvPr id="2" name="Picture 1"/>
          <p:cNvPicPr>
            <a:picLocks noChangeAspect="1"/>
          </p:cNvPicPr>
          <p:nvPr/>
        </p:nvPicPr>
        <p:blipFill>
          <a:blip r:embed="rId2"/>
          <a:stretch>
            <a:fillRect/>
          </a:stretch>
        </p:blipFill>
        <p:spPr>
          <a:xfrm>
            <a:off x="922864" y="1667917"/>
            <a:ext cx="5494020" cy="2857500"/>
          </a:xfrm>
          <a:prstGeom prst="rect">
            <a:avLst/>
          </a:prstGeom>
          <a:ln>
            <a:solidFill>
              <a:schemeClr val="bg1">
                <a:lumMod val="85000"/>
              </a:schemeClr>
            </a:solidFill>
          </a:ln>
          <a:effectLst>
            <a:outerShdw blurRad="101600" dist="38100" dir="2700000" algn="tl" rotWithShape="0">
              <a:schemeClr val="bg1">
                <a:lumMod val="85000"/>
                <a:alpha val="43000"/>
              </a:schemeClr>
            </a:outerShdw>
          </a:effectLst>
        </p:spPr>
      </p:pic>
    </p:spTree>
    <p:extLst>
      <p:ext uri="{BB962C8B-B14F-4D97-AF65-F5344CB8AC3E}">
        <p14:creationId xmlns:p14="http://schemas.microsoft.com/office/powerpoint/2010/main" val="30561132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296340"/>
            <a:ext cx="9143999" cy="369332"/>
          </a:xfrm>
          <a:prstGeom prst="rect">
            <a:avLst/>
          </a:prstGeom>
        </p:spPr>
        <p:txBody>
          <a:bodyPr wrap="square">
            <a:spAutoFit/>
          </a:bodyPr>
          <a:lstStyle/>
          <a:p>
            <a:pPr algn="ctr"/>
            <a:r>
              <a:rPr lang="en-US" dirty="0">
                <a:latin typeface="Century Schoolbook"/>
                <a:cs typeface="Century Schoolbook"/>
              </a:rPr>
              <a:t>The Simulation Definition </a:t>
            </a:r>
            <a:r>
              <a:rPr lang="en-US" dirty="0" smtClean="0">
                <a:latin typeface="Century Schoolbook"/>
                <a:cs typeface="Century Schoolbook"/>
              </a:rPr>
              <a:t>File</a:t>
            </a:r>
            <a:endParaRPr lang="en-US" dirty="0">
              <a:latin typeface="Century Schoolbook"/>
              <a:cs typeface="Century Schoolbook"/>
            </a:endParaRPr>
          </a:p>
        </p:txBody>
      </p:sp>
      <p:pic>
        <p:nvPicPr>
          <p:cNvPr id="7" name="Picture 6"/>
          <p:cNvPicPr>
            <a:picLocks noChangeAspect="1"/>
          </p:cNvPicPr>
          <p:nvPr/>
        </p:nvPicPr>
        <p:blipFill>
          <a:blip r:embed="rId3"/>
          <a:stretch>
            <a:fillRect/>
          </a:stretch>
        </p:blipFill>
        <p:spPr>
          <a:xfrm>
            <a:off x="482565" y="1109144"/>
            <a:ext cx="5935980" cy="4724400"/>
          </a:xfrm>
          <a:prstGeom prst="rect">
            <a:avLst/>
          </a:prstGeom>
          <a:ln>
            <a:solidFill>
              <a:schemeClr val="bg1">
                <a:lumMod val="85000"/>
              </a:schemeClr>
            </a:solidFill>
          </a:ln>
          <a:effectLst>
            <a:outerShdw blurRad="101600" dist="38100" dir="2700000" algn="tl" rotWithShape="0">
              <a:schemeClr val="bg1">
                <a:lumMod val="85000"/>
                <a:alpha val="43000"/>
              </a:schemeClr>
            </a:outerShdw>
          </a:effectLst>
        </p:spPr>
      </p:pic>
      <p:sp>
        <p:nvSpPr>
          <p:cNvPr id="8" name="Rectangle 7"/>
          <p:cNvSpPr/>
          <p:nvPr/>
        </p:nvSpPr>
        <p:spPr>
          <a:xfrm>
            <a:off x="482565" y="832145"/>
            <a:ext cx="861534" cy="276999"/>
          </a:xfrm>
          <a:prstGeom prst="rect">
            <a:avLst/>
          </a:prstGeom>
        </p:spPr>
        <p:txBody>
          <a:bodyPr wrap="none">
            <a:spAutoFit/>
          </a:bodyPr>
          <a:lstStyle/>
          <a:p>
            <a:r>
              <a:rPr lang="en-US" sz="1200" dirty="0" err="1" smtClean="0">
                <a:latin typeface="Consolas"/>
                <a:cs typeface="Consolas"/>
              </a:rPr>
              <a:t>S_define</a:t>
            </a:r>
            <a:endParaRPr lang="en-US" sz="1200" dirty="0">
              <a:latin typeface="Consolas"/>
              <a:cs typeface="Consolas"/>
            </a:endParaRPr>
          </a:p>
        </p:txBody>
      </p:sp>
      <p:sp>
        <p:nvSpPr>
          <p:cNvPr id="13" name="TextBox 12"/>
          <p:cNvSpPr txBox="1"/>
          <p:nvPr/>
        </p:nvSpPr>
        <p:spPr>
          <a:xfrm>
            <a:off x="5350895" y="4632871"/>
            <a:ext cx="509725" cy="276999"/>
          </a:xfrm>
          <a:prstGeom prst="rect">
            <a:avLst/>
          </a:prstGeom>
          <a:noFill/>
        </p:spPr>
        <p:txBody>
          <a:bodyPr wrap="none" rtlCol="0">
            <a:spAutoFit/>
          </a:bodyPr>
          <a:lstStyle/>
          <a:p>
            <a:r>
              <a:rPr lang="en-US" sz="1200" dirty="0" smtClean="0">
                <a:latin typeface="Helvetica"/>
                <a:cs typeface="Helvetica"/>
              </a:rPr>
              <a:t>Jobs</a:t>
            </a:r>
            <a:endParaRPr lang="en-US" sz="1200" dirty="0">
              <a:latin typeface="Helvetica"/>
              <a:cs typeface="Helvetica"/>
            </a:endParaRPr>
          </a:p>
        </p:txBody>
      </p:sp>
      <p:sp>
        <p:nvSpPr>
          <p:cNvPr id="16" name="Right Brace 15"/>
          <p:cNvSpPr/>
          <p:nvPr/>
        </p:nvSpPr>
        <p:spPr>
          <a:xfrm>
            <a:off x="5156162" y="1176972"/>
            <a:ext cx="169333" cy="1523894"/>
          </a:xfrm>
          <a:prstGeom prst="rightBrace">
            <a:avLst/>
          </a:prstGeom>
          <a:ln w="0">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p:cNvSpPr txBox="1"/>
          <p:nvPr/>
        </p:nvSpPr>
        <p:spPr>
          <a:xfrm>
            <a:off x="5350895" y="1794936"/>
            <a:ext cx="1059830" cy="276999"/>
          </a:xfrm>
          <a:prstGeom prst="rect">
            <a:avLst/>
          </a:prstGeom>
          <a:noFill/>
        </p:spPr>
        <p:txBody>
          <a:bodyPr wrap="none" rtlCol="0">
            <a:spAutoFit/>
          </a:bodyPr>
          <a:lstStyle/>
          <a:p>
            <a:r>
              <a:rPr lang="en-US" sz="1200" dirty="0" smtClean="0">
                <a:latin typeface="Helvetica"/>
                <a:cs typeface="Helvetica"/>
              </a:rPr>
              <a:t>Trick Header</a:t>
            </a:r>
            <a:endParaRPr lang="en-US" sz="1200" dirty="0">
              <a:latin typeface="Helvetica"/>
              <a:cs typeface="Helvetica"/>
            </a:endParaRPr>
          </a:p>
        </p:txBody>
      </p:sp>
      <p:sp>
        <p:nvSpPr>
          <p:cNvPr id="18" name="Right Brace 17"/>
          <p:cNvSpPr/>
          <p:nvPr/>
        </p:nvSpPr>
        <p:spPr>
          <a:xfrm>
            <a:off x="5156156" y="4400487"/>
            <a:ext cx="169339" cy="747336"/>
          </a:xfrm>
          <a:prstGeom prst="rightBrace">
            <a:avLst/>
          </a:prstGeom>
          <a:ln w="0">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Right Brace 18"/>
          <p:cNvSpPr/>
          <p:nvPr/>
        </p:nvSpPr>
        <p:spPr>
          <a:xfrm>
            <a:off x="5147689" y="2929466"/>
            <a:ext cx="169333" cy="364083"/>
          </a:xfrm>
          <a:prstGeom prst="rightBrace">
            <a:avLst/>
          </a:prstGeom>
          <a:ln w="0">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TextBox 19"/>
          <p:cNvSpPr txBox="1"/>
          <p:nvPr/>
        </p:nvSpPr>
        <p:spPr>
          <a:xfrm>
            <a:off x="5315834" y="2966552"/>
            <a:ext cx="1082899" cy="276999"/>
          </a:xfrm>
          <a:prstGeom prst="rect">
            <a:avLst/>
          </a:prstGeom>
          <a:noFill/>
        </p:spPr>
        <p:txBody>
          <a:bodyPr wrap="none" rtlCol="0">
            <a:spAutoFit/>
          </a:bodyPr>
          <a:lstStyle/>
          <a:p>
            <a:r>
              <a:rPr lang="en-US" sz="1200" dirty="0" smtClean="0">
                <a:latin typeface="Helvetica"/>
                <a:cs typeface="Helvetica"/>
              </a:rPr>
              <a:t>Included files</a:t>
            </a:r>
            <a:endParaRPr lang="en-US" sz="1200" dirty="0">
              <a:latin typeface="Helvetica"/>
              <a:cs typeface="Helvetica"/>
            </a:endParaRPr>
          </a:p>
        </p:txBody>
      </p:sp>
      <p:grpSp>
        <p:nvGrpSpPr>
          <p:cNvPr id="5" name="Group 4"/>
          <p:cNvGrpSpPr/>
          <p:nvPr/>
        </p:nvGrpSpPr>
        <p:grpSpPr>
          <a:xfrm>
            <a:off x="6858000" y="2286000"/>
            <a:ext cx="1913175" cy="1487324"/>
            <a:chOff x="6757032" y="2353736"/>
            <a:chExt cx="1913175" cy="1487324"/>
          </a:xfrm>
        </p:grpSpPr>
        <p:cxnSp>
          <p:nvCxnSpPr>
            <p:cNvPr id="21" name="Straight Connector 20"/>
            <p:cNvCxnSpPr>
              <a:endCxn id="97" idx="4"/>
            </p:cNvCxnSpPr>
            <p:nvPr/>
          </p:nvCxnSpPr>
          <p:spPr>
            <a:xfrm>
              <a:off x="7866487" y="2647819"/>
              <a:ext cx="46665" cy="113130"/>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23" name="Group 22"/>
            <p:cNvGrpSpPr/>
            <p:nvPr/>
          </p:nvGrpSpPr>
          <p:grpSpPr>
            <a:xfrm>
              <a:off x="7825704" y="2760949"/>
              <a:ext cx="173434" cy="248755"/>
              <a:chOff x="4769335" y="1878664"/>
              <a:chExt cx="422705" cy="615986"/>
            </a:xfrm>
            <a:effectLst>
              <a:glow rad="317500">
                <a:srgbClr val="FFFF00">
                  <a:alpha val="15000"/>
                </a:srgbClr>
              </a:glow>
            </a:effectLst>
          </p:grpSpPr>
          <p:sp>
            <p:nvSpPr>
              <p:cNvPr id="96" name="Rectangle 95"/>
              <p:cNvSpPr/>
              <p:nvPr/>
            </p:nvSpPr>
            <p:spPr>
              <a:xfrm>
                <a:off x="4769335" y="1896519"/>
                <a:ext cx="401484" cy="598131"/>
              </a:xfrm>
              <a:prstGeom prst="rect">
                <a:avLst/>
              </a:prstGeom>
              <a:solidFill>
                <a:schemeClr val="accent4">
                  <a:lumMod val="20000"/>
                  <a:lumOff val="8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Right Triangle 96"/>
              <p:cNvSpPr/>
              <p:nvPr/>
            </p:nvSpPr>
            <p:spPr>
              <a:xfrm flipH="1" flipV="1">
                <a:off x="4982469" y="1878664"/>
                <a:ext cx="209571" cy="199139"/>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ight Triangle 97"/>
              <p:cNvSpPr/>
              <p:nvPr/>
            </p:nvSpPr>
            <p:spPr>
              <a:xfrm>
                <a:off x="5004695" y="1896517"/>
                <a:ext cx="166124" cy="165411"/>
              </a:xfrm>
              <a:prstGeom prst="rtTriangle">
                <a:avLst/>
              </a:prstGeom>
              <a:solidFill>
                <a:schemeClr val="accent4">
                  <a:lumMod val="60000"/>
                  <a:lumOff val="4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3" name="Group 102"/>
            <p:cNvGrpSpPr/>
            <p:nvPr/>
          </p:nvGrpSpPr>
          <p:grpSpPr>
            <a:xfrm>
              <a:off x="7708693" y="2353736"/>
              <a:ext cx="285750" cy="211434"/>
              <a:chOff x="4399272" y="296302"/>
              <a:chExt cx="696451" cy="523568"/>
            </a:xfrm>
          </p:grpSpPr>
          <p:sp>
            <p:nvSpPr>
              <p:cNvPr id="141" name="Rounded Rectangle 140"/>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Right Triangle 141"/>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Rounded Rectangle 142"/>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04" name="Straight Connector 103"/>
            <p:cNvCxnSpPr>
              <a:endCxn id="137" idx="0"/>
            </p:cNvCxnSpPr>
            <p:nvPr/>
          </p:nvCxnSpPr>
          <p:spPr>
            <a:xfrm flipH="1">
              <a:off x="7341892" y="3209325"/>
              <a:ext cx="106477" cy="7115"/>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a:endCxn id="129" idx="0"/>
            </p:cNvCxnSpPr>
            <p:nvPr/>
          </p:nvCxnSpPr>
          <p:spPr>
            <a:xfrm>
              <a:off x="7362815" y="3509754"/>
              <a:ext cx="458903" cy="119873"/>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106" name="Group 105"/>
            <p:cNvGrpSpPr/>
            <p:nvPr/>
          </p:nvGrpSpPr>
          <p:grpSpPr>
            <a:xfrm>
              <a:off x="7194945" y="2782667"/>
              <a:ext cx="285750" cy="211434"/>
              <a:chOff x="4399272" y="296302"/>
              <a:chExt cx="696451" cy="523568"/>
            </a:xfrm>
          </p:grpSpPr>
          <p:sp>
            <p:nvSpPr>
              <p:cNvPr id="138" name="Rounded Rectangle 137"/>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Right Triangle 138"/>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Rounded Rectangle 139"/>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7" name="Group 106"/>
            <p:cNvGrpSpPr/>
            <p:nvPr/>
          </p:nvGrpSpPr>
          <p:grpSpPr>
            <a:xfrm>
              <a:off x="7199017" y="3186991"/>
              <a:ext cx="285750" cy="211434"/>
              <a:chOff x="4399272" y="296302"/>
              <a:chExt cx="696451" cy="523568"/>
            </a:xfrm>
          </p:grpSpPr>
          <p:sp>
            <p:nvSpPr>
              <p:cNvPr id="135" name="Rounded Rectangle 134"/>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Triangle 135"/>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Rounded Rectangle 136"/>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8" name="Group 107"/>
            <p:cNvGrpSpPr/>
            <p:nvPr/>
          </p:nvGrpSpPr>
          <p:grpSpPr>
            <a:xfrm>
              <a:off x="6757032" y="3626561"/>
              <a:ext cx="285750" cy="211434"/>
              <a:chOff x="4399272" y="296302"/>
              <a:chExt cx="696451" cy="523568"/>
            </a:xfrm>
          </p:grpSpPr>
          <p:sp>
            <p:nvSpPr>
              <p:cNvPr id="132" name="Rounded Rectangle 131"/>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Right Triangle 132"/>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4" name="Rounded Rectangle 133"/>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9" name="Group 108"/>
            <p:cNvGrpSpPr/>
            <p:nvPr/>
          </p:nvGrpSpPr>
          <p:grpSpPr>
            <a:xfrm>
              <a:off x="7678842" y="3629626"/>
              <a:ext cx="285750" cy="211434"/>
              <a:chOff x="4399272" y="296302"/>
              <a:chExt cx="696451" cy="523568"/>
            </a:xfrm>
          </p:grpSpPr>
          <p:sp>
            <p:nvSpPr>
              <p:cNvPr id="129" name="Rounded Rectangle 128"/>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Right Triangle 129"/>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Rounded Rectangle 130"/>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11" name="Straight Connector 110"/>
            <p:cNvCxnSpPr>
              <a:endCxn id="132" idx="0"/>
            </p:cNvCxnSpPr>
            <p:nvPr/>
          </p:nvCxnSpPr>
          <p:spPr>
            <a:xfrm flipH="1">
              <a:off x="6899907" y="3509754"/>
              <a:ext cx="462908" cy="116808"/>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a:endCxn id="138" idx="0"/>
            </p:cNvCxnSpPr>
            <p:nvPr/>
          </p:nvCxnSpPr>
          <p:spPr>
            <a:xfrm flipH="1">
              <a:off x="7337820" y="2652173"/>
              <a:ext cx="528667" cy="130494"/>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113" name="Group 112"/>
            <p:cNvGrpSpPr/>
            <p:nvPr/>
          </p:nvGrpSpPr>
          <p:grpSpPr>
            <a:xfrm>
              <a:off x="8384457" y="2783164"/>
              <a:ext cx="285750" cy="211434"/>
              <a:chOff x="4399272" y="296302"/>
              <a:chExt cx="696451" cy="523568"/>
            </a:xfrm>
          </p:grpSpPr>
          <p:sp>
            <p:nvSpPr>
              <p:cNvPr id="126" name="Rounded Rectangle 125"/>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Right Triangle 126"/>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Rounded Rectangle 127"/>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14" name="Straight Connector 113"/>
            <p:cNvCxnSpPr>
              <a:endCxn id="126" idx="0"/>
            </p:cNvCxnSpPr>
            <p:nvPr/>
          </p:nvCxnSpPr>
          <p:spPr>
            <a:xfrm>
              <a:off x="7866487" y="2652173"/>
              <a:ext cx="660845" cy="130991"/>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16" name="TextBox 115"/>
            <p:cNvSpPr txBox="1"/>
            <p:nvPr/>
          </p:nvSpPr>
          <p:spPr>
            <a:xfrm>
              <a:off x="6786336" y="3697752"/>
              <a:ext cx="221226" cy="97984"/>
            </a:xfrm>
            <a:prstGeom prst="rect">
              <a:avLst/>
            </a:prstGeom>
            <a:noFill/>
          </p:spPr>
          <p:txBody>
            <a:bodyPr wrap="none" lIns="0" tIns="0" rIns="0" bIns="0" rtlCol="0">
              <a:noAutofit/>
            </a:bodyPr>
            <a:lstStyle/>
            <a:p>
              <a:pPr algn="ctr"/>
              <a:r>
                <a:rPr lang="en-US" sz="600" dirty="0" smtClean="0"/>
                <a:t>include</a:t>
              </a:r>
              <a:endParaRPr lang="en-US" sz="600" dirty="0"/>
            </a:p>
          </p:txBody>
        </p:sp>
        <p:sp>
          <p:nvSpPr>
            <p:cNvPr id="117" name="TextBox 116"/>
            <p:cNvSpPr txBox="1"/>
            <p:nvPr/>
          </p:nvSpPr>
          <p:spPr>
            <a:xfrm>
              <a:off x="7711105" y="3697752"/>
              <a:ext cx="221226" cy="97984"/>
            </a:xfrm>
            <a:prstGeom prst="rect">
              <a:avLst/>
            </a:prstGeom>
            <a:noFill/>
          </p:spPr>
          <p:txBody>
            <a:bodyPr wrap="none" lIns="0" tIns="0" rIns="0" bIns="0" rtlCol="0">
              <a:noAutofit/>
            </a:bodyPr>
            <a:lstStyle/>
            <a:p>
              <a:pPr algn="ctr"/>
              <a:r>
                <a:rPr lang="en-US" sz="600" dirty="0" err="1" smtClean="0"/>
                <a:t>src</a:t>
              </a:r>
              <a:endParaRPr lang="en-US" sz="600" dirty="0"/>
            </a:p>
          </p:txBody>
        </p:sp>
        <p:sp>
          <p:nvSpPr>
            <p:cNvPr id="118" name="TextBox 117"/>
            <p:cNvSpPr txBox="1"/>
            <p:nvPr/>
          </p:nvSpPr>
          <p:spPr>
            <a:xfrm>
              <a:off x="7231279" y="3270251"/>
              <a:ext cx="221226" cy="97984"/>
            </a:xfrm>
            <a:prstGeom prst="rect">
              <a:avLst/>
            </a:prstGeom>
            <a:noFill/>
          </p:spPr>
          <p:txBody>
            <a:bodyPr wrap="none" lIns="0" tIns="0" rIns="0" bIns="0" rtlCol="0">
              <a:noAutofit/>
            </a:bodyPr>
            <a:lstStyle/>
            <a:p>
              <a:pPr algn="ctr"/>
              <a:r>
                <a:rPr lang="en-US" sz="600" dirty="0" smtClean="0"/>
                <a:t>cannon</a:t>
              </a:r>
              <a:endParaRPr lang="en-US" sz="600" dirty="0"/>
            </a:p>
          </p:txBody>
        </p:sp>
        <p:sp>
          <p:nvSpPr>
            <p:cNvPr id="119" name="TextBox 118"/>
            <p:cNvSpPr txBox="1"/>
            <p:nvPr/>
          </p:nvSpPr>
          <p:spPr>
            <a:xfrm>
              <a:off x="7227207" y="2866668"/>
              <a:ext cx="221226" cy="97984"/>
            </a:xfrm>
            <a:prstGeom prst="rect">
              <a:avLst/>
            </a:prstGeom>
            <a:noFill/>
          </p:spPr>
          <p:txBody>
            <a:bodyPr wrap="none" lIns="0" tIns="0" rIns="0" bIns="0" rtlCol="0">
              <a:noAutofit/>
            </a:bodyPr>
            <a:lstStyle/>
            <a:p>
              <a:pPr algn="ctr"/>
              <a:r>
                <a:rPr lang="en-US" sz="600" dirty="0" smtClean="0"/>
                <a:t>models</a:t>
              </a:r>
              <a:endParaRPr lang="en-US" sz="600" dirty="0"/>
            </a:p>
          </p:txBody>
        </p:sp>
        <p:sp>
          <p:nvSpPr>
            <p:cNvPr id="120" name="TextBox 119"/>
            <p:cNvSpPr txBox="1"/>
            <p:nvPr/>
          </p:nvSpPr>
          <p:spPr>
            <a:xfrm>
              <a:off x="7749716" y="2418169"/>
              <a:ext cx="221226" cy="97984"/>
            </a:xfrm>
            <a:prstGeom prst="rect">
              <a:avLst/>
            </a:prstGeom>
            <a:noFill/>
          </p:spPr>
          <p:txBody>
            <a:bodyPr wrap="none" lIns="0" tIns="0" rIns="0" bIns="0" rtlCol="0">
              <a:noAutofit/>
            </a:bodyPr>
            <a:lstStyle/>
            <a:p>
              <a:pPr algn="ctr"/>
              <a:r>
                <a:rPr lang="en-US" sz="600" dirty="0" err="1" smtClean="0"/>
                <a:t>Sim_cannon_analytic</a:t>
              </a:r>
              <a:endParaRPr lang="en-US" sz="600" dirty="0"/>
            </a:p>
          </p:txBody>
        </p:sp>
        <p:sp>
          <p:nvSpPr>
            <p:cNvPr id="121" name="TextBox 120"/>
            <p:cNvSpPr txBox="1"/>
            <p:nvPr/>
          </p:nvSpPr>
          <p:spPr>
            <a:xfrm>
              <a:off x="8413661" y="2856752"/>
              <a:ext cx="221226" cy="97984"/>
            </a:xfrm>
            <a:prstGeom prst="rect">
              <a:avLst/>
            </a:prstGeom>
            <a:noFill/>
          </p:spPr>
          <p:txBody>
            <a:bodyPr wrap="none" lIns="0" tIns="0" rIns="0" bIns="0" rtlCol="0">
              <a:noAutofit/>
            </a:bodyPr>
            <a:lstStyle/>
            <a:p>
              <a:pPr algn="ctr"/>
              <a:r>
                <a:rPr lang="en-US" sz="600" dirty="0" err="1" smtClean="0"/>
                <a:t>Run_test</a:t>
              </a:r>
              <a:endParaRPr lang="en-US" sz="600" dirty="0"/>
            </a:p>
          </p:txBody>
        </p:sp>
        <p:cxnSp>
          <p:nvCxnSpPr>
            <p:cNvPr id="122" name="Straight Connector 121"/>
            <p:cNvCxnSpPr>
              <a:stCxn id="140" idx="2"/>
              <a:endCxn id="137" idx="0"/>
            </p:cNvCxnSpPr>
            <p:nvPr/>
          </p:nvCxnSpPr>
          <p:spPr>
            <a:xfrm>
              <a:off x="7337820" y="2994101"/>
              <a:ext cx="4072" cy="222339"/>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77415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6000" y="2183520"/>
            <a:ext cx="1369185" cy="276999"/>
          </a:xfrm>
          <a:prstGeom prst="rect">
            <a:avLst/>
          </a:prstGeom>
          <a:ln>
            <a:noFill/>
          </a:ln>
        </p:spPr>
        <p:txBody>
          <a:bodyPr wrap="none">
            <a:spAutoFit/>
          </a:bodyPr>
          <a:lstStyle/>
          <a:p>
            <a:r>
              <a:rPr lang="en-US" sz="1200" dirty="0" err="1" smtClean="0">
                <a:latin typeface="Consolas"/>
                <a:cs typeface="Consolas"/>
              </a:rPr>
              <a:t>S_overrides.mk</a:t>
            </a:r>
            <a:endParaRPr lang="en-US" sz="1200" dirty="0">
              <a:latin typeface="Consolas"/>
              <a:cs typeface="Consolas"/>
            </a:endParaRPr>
          </a:p>
        </p:txBody>
      </p:sp>
      <p:pic>
        <p:nvPicPr>
          <p:cNvPr id="4" name="Picture 3"/>
          <p:cNvPicPr>
            <a:picLocks noChangeAspect="1"/>
          </p:cNvPicPr>
          <p:nvPr/>
        </p:nvPicPr>
        <p:blipFill>
          <a:blip r:embed="rId3"/>
          <a:stretch>
            <a:fillRect/>
          </a:stretch>
        </p:blipFill>
        <p:spPr>
          <a:xfrm>
            <a:off x="2286000" y="2477860"/>
            <a:ext cx="3947160" cy="391160"/>
          </a:xfrm>
          <a:prstGeom prst="rect">
            <a:avLst/>
          </a:prstGeom>
          <a:ln>
            <a:solidFill>
              <a:schemeClr val="bg1">
                <a:lumMod val="85000"/>
              </a:schemeClr>
            </a:solidFill>
          </a:ln>
          <a:effectLst>
            <a:outerShdw blurRad="101600" dist="38100" dir="2700000" algn="tl" rotWithShape="0">
              <a:schemeClr val="bg1">
                <a:lumMod val="85000"/>
                <a:alpha val="43000"/>
              </a:schemeClr>
            </a:outerShdw>
          </a:effectLst>
        </p:spPr>
      </p:pic>
      <p:sp>
        <p:nvSpPr>
          <p:cNvPr id="6" name="Rectangle 5"/>
          <p:cNvSpPr/>
          <p:nvPr/>
        </p:nvSpPr>
        <p:spPr>
          <a:xfrm>
            <a:off x="0" y="304807"/>
            <a:ext cx="9144000" cy="369332"/>
          </a:xfrm>
          <a:prstGeom prst="rect">
            <a:avLst/>
          </a:prstGeom>
        </p:spPr>
        <p:txBody>
          <a:bodyPr wrap="square">
            <a:spAutoFit/>
          </a:bodyPr>
          <a:lstStyle/>
          <a:p>
            <a:pPr algn="ctr"/>
            <a:r>
              <a:rPr lang="en-US" dirty="0" smtClean="0">
                <a:latin typeface="Century Schoolbook"/>
                <a:cs typeface="Century Schoolbook"/>
              </a:rPr>
              <a:t>Compiler Flags</a:t>
            </a:r>
            <a:endParaRPr lang="en-US" dirty="0">
              <a:latin typeface="Century Schoolbook"/>
              <a:cs typeface="Century Schoolbook"/>
            </a:endParaRPr>
          </a:p>
        </p:txBody>
      </p:sp>
      <p:grpSp>
        <p:nvGrpSpPr>
          <p:cNvPr id="2" name="Group 1"/>
          <p:cNvGrpSpPr/>
          <p:nvPr/>
        </p:nvGrpSpPr>
        <p:grpSpPr>
          <a:xfrm>
            <a:off x="6858000" y="2286000"/>
            <a:ext cx="1913175" cy="1487324"/>
            <a:chOff x="5856434" y="1821508"/>
            <a:chExt cx="1913175" cy="1487324"/>
          </a:xfrm>
        </p:grpSpPr>
        <p:cxnSp>
          <p:nvCxnSpPr>
            <p:cNvPr id="8" name="Straight Connector 7"/>
            <p:cNvCxnSpPr>
              <a:endCxn id="52" idx="0"/>
            </p:cNvCxnSpPr>
            <p:nvPr/>
          </p:nvCxnSpPr>
          <p:spPr>
            <a:xfrm>
              <a:off x="6965889" y="2115591"/>
              <a:ext cx="61491" cy="112204"/>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6808095" y="1821508"/>
              <a:ext cx="285750" cy="211434"/>
              <a:chOff x="4399272" y="296302"/>
              <a:chExt cx="696451" cy="523568"/>
            </a:xfrm>
          </p:grpSpPr>
          <p:sp>
            <p:nvSpPr>
              <p:cNvPr id="45" name="Rounded Rectangle 44"/>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ight Triangle 45"/>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ounded Rectangle 46"/>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3" name="Straight Connector 12"/>
            <p:cNvCxnSpPr>
              <a:endCxn id="41" idx="0"/>
            </p:cNvCxnSpPr>
            <p:nvPr/>
          </p:nvCxnSpPr>
          <p:spPr>
            <a:xfrm flipH="1">
              <a:off x="6441294" y="2677097"/>
              <a:ext cx="106477" cy="7115"/>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a:endCxn id="33" idx="0"/>
            </p:cNvCxnSpPr>
            <p:nvPr/>
          </p:nvCxnSpPr>
          <p:spPr>
            <a:xfrm>
              <a:off x="6462217" y="2977526"/>
              <a:ext cx="458903" cy="119873"/>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6294347" y="2250439"/>
              <a:ext cx="285750" cy="211434"/>
              <a:chOff x="4399272" y="296302"/>
              <a:chExt cx="696451" cy="523568"/>
            </a:xfrm>
          </p:grpSpPr>
          <p:sp>
            <p:nvSpPr>
              <p:cNvPr id="42" name="Rounded Rectangle 41"/>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ight Triangle 42"/>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ounded Rectangle 43"/>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6298419" y="2654763"/>
              <a:ext cx="285750" cy="211434"/>
              <a:chOff x="4399272" y="296302"/>
              <a:chExt cx="696451" cy="523568"/>
            </a:xfrm>
          </p:grpSpPr>
          <p:sp>
            <p:nvSpPr>
              <p:cNvPr id="39" name="Rounded Rectangle 38"/>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ight Triangle 39"/>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ounded Rectangle 40"/>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5856434" y="3094333"/>
              <a:ext cx="285750" cy="211434"/>
              <a:chOff x="4399272" y="296302"/>
              <a:chExt cx="696451" cy="523568"/>
            </a:xfrm>
          </p:grpSpPr>
          <p:sp>
            <p:nvSpPr>
              <p:cNvPr id="36" name="Rounded Rectangle 35"/>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ight Triangle 36"/>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ounded Rectangle 37"/>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6778244" y="3097398"/>
              <a:ext cx="285750" cy="211434"/>
              <a:chOff x="4399272" y="296302"/>
              <a:chExt cx="696451" cy="523568"/>
            </a:xfrm>
          </p:grpSpPr>
          <p:sp>
            <p:nvSpPr>
              <p:cNvPr id="33" name="Rounded Rectangle 32"/>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ight Triangle 33"/>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ounded Rectangle 34"/>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9" name="Straight Connector 18"/>
            <p:cNvCxnSpPr>
              <a:endCxn id="36" idx="0"/>
            </p:cNvCxnSpPr>
            <p:nvPr/>
          </p:nvCxnSpPr>
          <p:spPr>
            <a:xfrm flipH="1">
              <a:off x="5999309" y="2977526"/>
              <a:ext cx="462908" cy="116808"/>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a:endCxn id="42" idx="0"/>
            </p:cNvCxnSpPr>
            <p:nvPr/>
          </p:nvCxnSpPr>
          <p:spPr>
            <a:xfrm flipH="1">
              <a:off x="6437222" y="2119945"/>
              <a:ext cx="528667" cy="130494"/>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21" name="Group 20"/>
            <p:cNvGrpSpPr/>
            <p:nvPr/>
          </p:nvGrpSpPr>
          <p:grpSpPr>
            <a:xfrm>
              <a:off x="7483859" y="2250936"/>
              <a:ext cx="285750" cy="211434"/>
              <a:chOff x="4399272" y="296302"/>
              <a:chExt cx="696451" cy="523568"/>
            </a:xfrm>
          </p:grpSpPr>
          <p:sp>
            <p:nvSpPr>
              <p:cNvPr id="30" name="Rounded Rectangle 29"/>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ight Triangle 30"/>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2" name="Straight Connector 21"/>
            <p:cNvCxnSpPr>
              <a:endCxn id="30" idx="0"/>
            </p:cNvCxnSpPr>
            <p:nvPr/>
          </p:nvCxnSpPr>
          <p:spPr>
            <a:xfrm>
              <a:off x="6965889" y="2119945"/>
              <a:ext cx="660845" cy="130991"/>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5885738" y="3165524"/>
              <a:ext cx="221226" cy="97984"/>
            </a:xfrm>
            <a:prstGeom prst="rect">
              <a:avLst/>
            </a:prstGeom>
            <a:noFill/>
          </p:spPr>
          <p:txBody>
            <a:bodyPr wrap="none" lIns="0" tIns="0" rIns="0" bIns="0" rtlCol="0">
              <a:noAutofit/>
            </a:bodyPr>
            <a:lstStyle/>
            <a:p>
              <a:pPr algn="ctr"/>
              <a:r>
                <a:rPr lang="en-US" sz="600" dirty="0" smtClean="0"/>
                <a:t>include</a:t>
              </a:r>
              <a:endParaRPr lang="en-US" sz="600" dirty="0"/>
            </a:p>
          </p:txBody>
        </p:sp>
        <p:sp>
          <p:nvSpPr>
            <p:cNvPr id="24" name="TextBox 23"/>
            <p:cNvSpPr txBox="1"/>
            <p:nvPr/>
          </p:nvSpPr>
          <p:spPr>
            <a:xfrm>
              <a:off x="6810507" y="3165524"/>
              <a:ext cx="221226" cy="97984"/>
            </a:xfrm>
            <a:prstGeom prst="rect">
              <a:avLst/>
            </a:prstGeom>
            <a:noFill/>
          </p:spPr>
          <p:txBody>
            <a:bodyPr wrap="none" lIns="0" tIns="0" rIns="0" bIns="0" rtlCol="0">
              <a:noAutofit/>
            </a:bodyPr>
            <a:lstStyle/>
            <a:p>
              <a:pPr algn="ctr"/>
              <a:r>
                <a:rPr lang="en-US" sz="600" dirty="0" err="1" smtClean="0"/>
                <a:t>src</a:t>
              </a:r>
              <a:endParaRPr lang="en-US" sz="600" dirty="0"/>
            </a:p>
          </p:txBody>
        </p:sp>
        <p:sp>
          <p:nvSpPr>
            <p:cNvPr id="25" name="TextBox 24"/>
            <p:cNvSpPr txBox="1"/>
            <p:nvPr/>
          </p:nvSpPr>
          <p:spPr>
            <a:xfrm>
              <a:off x="6330681" y="2738023"/>
              <a:ext cx="221226" cy="97984"/>
            </a:xfrm>
            <a:prstGeom prst="rect">
              <a:avLst/>
            </a:prstGeom>
            <a:noFill/>
          </p:spPr>
          <p:txBody>
            <a:bodyPr wrap="none" lIns="0" tIns="0" rIns="0" bIns="0" rtlCol="0">
              <a:noAutofit/>
            </a:bodyPr>
            <a:lstStyle/>
            <a:p>
              <a:pPr algn="ctr"/>
              <a:r>
                <a:rPr lang="en-US" sz="600" dirty="0" smtClean="0"/>
                <a:t>cannon</a:t>
              </a:r>
              <a:endParaRPr lang="en-US" sz="600" dirty="0"/>
            </a:p>
          </p:txBody>
        </p:sp>
        <p:sp>
          <p:nvSpPr>
            <p:cNvPr id="26" name="TextBox 25"/>
            <p:cNvSpPr txBox="1"/>
            <p:nvPr/>
          </p:nvSpPr>
          <p:spPr>
            <a:xfrm>
              <a:off x="6326609" y="2334440"/>
              <a:ext cx="221226" cy="97984"/>
            </a:xfrm>
            <a:prstGeom prst="rect">
              <a:avLst/>
            </a:prstGeom>
            <a:noFill/>
          </p:spPr>
          <p:txBody>
            <a:bodyPr wrap="none" lIns="0" tIns="0" rIns="0" bIns="0" rtlCol="0">
              <a:noAutofit/>
            </a:bodyPr>
            <a:lstStyle/>
            <a:p>
              <a:pPr algn="ctr"/>
              <a:r>
                <a:rPr lang="en-US" sz="600" dirty="0" smtClean="0"/>
                <a:t>models</a:t>
              </a:r>
              <a:endParaRPr lang="en-US" sz="600" dirty="0"/>
            </a:p>
          </p:txBody>
        </p:sp>
        <p:sp>
          <p:nvSpPr>
            <p:cNvPr id="27" name="TextBox 26"/>
            <p:cNvSpPr txBox="1"/>
            <p:nvPr/>
          </p:nvSpPr>
          <p:spPr>
            <a:xfrm>
              <a:off x="6849118" y="1885941"/>
              <a:ext cx="221226" cy="97984"/>
            </a:xfrm>
            <a:prstGeom prst="rect">
              <a:avLst/>
            </a:prstGeom>
            <a:noFill/>
          </p:spPr>
          <p:txBody>
            <a:bodyPr wrap="none" lIns="0" tIns="0" rIns="0" bIns="0" rtlCol="0">
              <a:noAutofit/>
            </a:bodyPr>
            <a:lstStyle/>
            <a:p>
              <a:pPr algn="ctr"/>
              <a:r>
                <a:rPr lang="en-US" sz="600" dirty="0" err="1" smtClean="0"/>
                <a:t>Sim_cannon_analytic</a:t>
              </a:r>
              <a:endParaRPr lang="en-US" sz="600" dirty="0"/>
            </a:p>
          </p:txBody>
        </p:sp>
        <p:sp>
          <p:nvSpPr>
            <p:cNvPr id="28" name="TextBox 27"/>
            <p:cNvSpPr txBox="1"/>
            <p:nvPr/>
          </p:nvSpPr>
          <p:spPr>
            <a:xfrm>
              <a:off x="7513063" y="2324524"/>
              <a:ext cx="221226" cy="97984"/>
            </a:xfrm>
            <a:prstGeom prst="rect">
              <a:avLst/>
            </a:prstGeom>
            <a:noFill/>
          </p:spPr>
          <p:txBody>
            <a:bodyPr wrap="none" lIns="0" tIns="0" rIns="0" bIns="0" rtlCol="0">
              <a:noAutofit/>
            </a:bodyPr>
            <a:lstStyle/>
            <a:p>
              <a:pPr algn="ctr"/>
              <a:r>
                <a:rPr lang="en-US" sz="600" dirty="0" err="1" smtClean="0"/>
                <a:t>Run_test</a:t>
              </a:r>
              <a:endParaRPr lang="en-US" sz="600" dirty="0"/>
            </a:p>
          </p:txBody>
        </p:sp>
        <p:cxnSp>
          <p:nvCxnSpPr>
            <p:cNvPr id="29" name="Straight Connector 28"/>
            <p:cNvCxnSpPr>
              <a:stCxn id="44" idx="2"/>
              <a:endCxn id="41" idx="0"/>
            </p:cNvCxnSpPr>
            <p:nvPr/>
          </p:nvCxnSpPr>
          <p:spPr>
            <a:xfrm>
              <a:off x="6437222" y="2461873"/>
              <a:ext cx="4072" cy="222339"/>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51" name="Group 50"/>
            <p:cNvGrpSpPr/>
            <p:nvPr/>
          </p:nvGrpSpPr>
          <p:grpSpPr>
            <a:xfrm>
              <a:off x="6945016" y="2220585"/>
              <a:ext cx="173434" cy="248755"/>
              <a:chOff x="7144844" y="2915847"/>
              <a:chExt cx="422705" cy="615986"/>
            </a:xfrm>
            <a:effectLst>
              <a:glow rad="317500">
                <a:srgbClr val="FFFF00">
                  <a:alpha val="15000"/>
                </a:srgbClr>
              </a:glow>
            </a:effectLst>
          </p:grpSpPr>
          <p:sp>
            <p:nvSpPr>
              <p:cNvPr id="52" name="Rectangle 51"/>
              <p:cNvSpPr/>
              <p:nvPr/>
            </p:nvSpPr>
            <p:spPr>
              <a:xfrm>
                <a:off x="7144844" y="2933702"/>
                <a:ext cx="401484" cy="598131"/>
              </a:xfrm>
              <a:prstGeom prst="rect">
                <a:avLst/>
              </a:prstGeom>
              <a:solidFill>
                <a:schemeClr val="bg1"/>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Triangle 52"/>
              <p:cNvSpPr/>
              <p:nvPr/>
            </p:nvSpPr>
            <p:spPr>
              <a:xfrm flipH="1" flipV="1">
                <a:off x="7357978" y="2915847"/>
                <a:ext cx="209571" cy="199139"/>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ight Triangle 53"/>
              <p:cNvSpPr/>
              <p:nvPr/>
            </p:nvSpPr>
            <p:spPr>
              <a:xfrm>
                <a:off x="7380204" y="2933700"/>
                <a:ext cx="166124" cy="165411"/>
              </a:xfrm>
              <a:prstGeom prst="rtTriangle">
                <a:avLst/>
              </a:prstGeom>
              <a:solidFill>
                <a:schemeClr val="bg1">
                  <a:lumMod val="85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0595003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96340"/>
            <a:ext cx="9144000" cy="369332"/>
          </a:xfrm>
          <a:prstGeom prst="rect">
            <a:avLst/>
          </a:prstGeom>
        </p:spPr>
        <p:txBody>
          <a:bodyPr wrap="square">
            <a:spAutoFit/>
          </a:bodyPr>
          <a:lstStyle/>
          <a:p>
            <a:pPr algn="ctr"/>
            <a:r>
              <a:rPr lang="en-US" dirty="0" smtClean="0">
                <a:latin typeface="Century Schoolbook"/>
                <a:cs typeface="Century Schoolbook"/>
              </a:rPr>
              <a:t>The Importance of </a:t>
            </a:r>
            <a:r>
              <a:rPr lang="en-US" b="1" dirty="0" smtClean="0">
                <a:latin typeface="Consolas"/>
                <a:cs typeface="Consolas"/>
              </a:rPr>
              <a:t>TRICK_CFLAGS</a:t>
            </a:r>
            <a:r>
              <a:rPr lang="en-US" b="1" dirty="0" smtClean="0">
                <a:latin typeface="Courier New"/>
                <a:cs typeface="Courier New"/>
              </a:rPr>
              <a:t> </a:t>
            </a:r>
            <a:r>
              <a:rPr lang="en-US" dirty="0" smtClean="0">
                <a:latin typeface="Century Schoolbook"/>
                <a:cs typeface="Century Schoolbook"/>
              </a:rPr>
              <a:t>and </a:t>
            </a:r>
            <a:r>
              <a:rPr lang="en-US" b="1" dirty="0" smtClean="0">
                <a:latin typeface="Consolas"/>
                <a:cs typeface="Consolas"/>
              </a:rPr>
              <a:t>TRICK_CXXFLAGS</a:t>
            </a:r>
            <a:r>
              <a:rPr lang="en-US" dirty="0" smtClean="0">
                <a:latin typeface="Consolas"/>
                <a:cs typeface="Consolas"/>
              </a:rPr>
              <a:t>  </a:t>
            </a:r>
            <a:endParaRPr lang="en-US" dirty="0">
              <a:latin typeface="Consolas"/>
              <a:cs typeface="Consolas"/>
            </a:endParaRPr>
          </a:p>
        </p:txBody>
      </p:sp>
      <p:sp>
        <p:nvSpPr>
          <p:cNvPr id="2" name="Rectangle 1"/>
          <p:cNvSpPr/>
          <p:nvPr/>
        </p:nvSpPr>
        <p:spPr>
          <a:xfrm>
            <a:off x="457200" y="1364752"/>
            <a:ext cx="7845642" cy="646331"/>
          </a:xfrm>
          <a:prstGeom prst="rect">
            <a:avLst/>
          </a:prstGeom>
        </p:spPr>
        <p:txBody>
          <a:bodyPr wrap="none">
            <a:spAutoFit/>
          </a:bodyPr>
          <a:lstStyle/>
          <a:p>
            <a:r>
              <a:rPr lang="en-US" dirty="0">
                <a:latin typeface="Consolas"/>
                <a:cs typeface="Consolas"/>
              </a:rPr>
              <a:t>$</a:t>
            </a:r>
            <a:r>
              <a:rPr lang="en-US" dirty="0" smtClean="0">
                <a:latin typeface="Consolas"/>
                <a:cs typeface="Consolas"/>
              </a:rPr>
              <a:t>TRICK_CFLAGS </a:t>
            </a:r>
            <a:r>
              <a:rPr lang="en-US" dirty="0" smtClean="0">
                <a:latin typeface="Century Schoolbook"/>
                <a:cs typeface="Century Schoolbook"/>
              </a:rPr>
              <a:t>and </a:t>
            </a:r>
            <a:r>
              <a:rPr lang="en-US" dirty="0" smtClean="0">
                <a:latin typeface="Consolas"/>
                <a:cs typeface="Consolas"/>
              </a:rPr>
              <a:t>$TRICK_CXXFLAGS </a:t>
            </a:r>
            <a:r>
              <a:rPr lang="en-US" dirty="0" smtClean="0">
                <a:latin typeface="Century Schoolbook"/>
                <a:cs typeface="Century Schoolbook"/>
              </a:rPr>
              <a:t>are Trick environment</a:t>
            </a:r>
          </a:p>
          <a:p>
            <a:r>
              <a:rPr lang="en-US" dirty="0">
                <a:latin typeface="Century Schoolbook"/>
                <a:cs typeface="Century Schoolbook"/>
              </a:rPr>
              <a:t>v</a:t>
            </a:r>
            <a:r>
              <a:rPr lang="en-US" dirty="0" smtClean="0">
                <a:latin typeface="Century Schoolbook"/>
                <a:cs typeface="Century Schoolbook"/>
              </a:rPr>
              <a:t>ariables. They provide a means to control how your simulation is built.</a:t>
            </a:r>
            <a:endParaRPr lang="en-US" dirty="0">
              <a:latin typeface="Century Schoolbook"/>
              <a:cs typeface="Century Schoolbook"/>
            </a:endParaRPr>
          </a:p>
        </p:txBody>
      </p:sp>
      <p:sp>
        <p:nvSpPr>
          <p:cNvPr id="14" name="Rectangle 13"/>
          <p:cNvSpPr/>
          <p:nvPr/>
        </p:nvSpPr>
        <p:spPr>
          <a:xfrm>
            <a:off x="457200" y="2104690"/>
            <a:ext cx="7619206" cy="646331"/>
          </a:xfrm>
          <a:prstGeom prst="rect">
            <a:avLst/>
          </a:prstGeom>
        </p:spPr>
        <p:txBody>
          <a:bodyPr wrap="none">
            <a:spAutoFit/>
          </a:bodyPr>
          <a:lstStyle/>
          <a:p>
            <a:r>
              <a:rPr lang="en-US" dirty="0" smtClean="0">
                <a:latin typeface="Century Schoolbook"/>
                <a:cs typeface="Century Schoolbook"/>
              </a:rPr>
              <a:t>When Trick invokes a C-compiler, it passes the value of</a:t>
            </a:r>
          </a:p>
          <a:p>
            <a:r>
              <a:rPr lang="en-US" dirty="0" smtClean="0">
                <a:latin typeface="Consolas"/>
                <a:cs typeface="Consolas"/>
              </a:rPr>
              <a:t>$TRICK_CFLAGS </a:t>
            </a:r>
            <a:r>
              <a:rPr lang="en-US" dirty="0" smtClean="0">
                <a:latin typeface="Century Schoolbook"/>
                <a:cs typeface="Century Schoolbook"/>
              </a:rPr>
              <a:t>to it.</a:t>
            </a:r>
            <a:r>
              <a:rPr lang="en-US" dirty="0">
                <a:latin typeface="Century Schoolbook"/>
                <a:cs typeface="Century Schoolbook"/>
              </a:rPr>
              <a:t> </a:t>
            </a:r>
            <a:r>
              <a:rPr lang="en-US" dirty="0">
                <a:latin typeface="Consolas"/>
                <a:cs typeface="Consolas"/>
              </a:rPr>
              <a:t>$</a:t>
            </a:r>
            <a:r>
              <a:rPr lang="en-US" dirty="0" smtClean="0">
                <a:latin typeface="Consolas"/>
                <a:cs typeface="Consolas"/>
              </a:rPr>
              <a:t>TRICK_CXXFLAGS </a:t>
            </a:r>
            <a:r>
              <a:rPr lang="en-US" dirty="0" smtClean="0">
                <a:latin typeface="Century Schoolbook"/>
                <a:cs typeface="Century Schoolbook"/>
              </a:rPr>
              <a:t>are passed </a:t>
            </a:r>
            <a:r>
              <a:rPr lang="en-US" dirty="0">
                <a:latin typeface="Century Schoolbook"/>
                <a:cs typeface="Century Schoolbook"/>
              </a:rPr>
              <a:t>to C++ compilers. </a:t>
            </a:r>
          </a:p>
        </p:txBody>
      </p:sp>
      <p:sp>
        <p:nvSpPr>
          <p:cNvPr id="17" name="Rectangle 16"/>
          <p:cNvSpPr/>
          <p:nvPr/>
        </p:nvSpPr>
        <p:spPr>
          <a:xfrm>
            <a:off x="457200" y="4450393"/>
            <a:ext cx="7845642" cy="646331"/>
          </a:xfrm>
          <a:prstGeom prst="rect">
            <a:avLst/>
          </a:prstGeom>
        </p:spPr>
        <p:txBody>
          <a:bodyPr wrap="square">
            <a:spAutoFit/>
          </a:bodyPr>
          <a:lstStyle/>
          <a:p>
            <a:r>
              <a:rPr lang="en-US" dirty="0" smtClean="0">
                <a:latin typeface="Century Schoolbook"/>
                <a:cs typeface="Century Schoolbook"/>
              </a:rPr>
              <a:t>The Trick build process </a:t>
            </a:r>
            <a:r>
              <a:rPr lang="en-US" b="1" dirty="0" smtClean="0">
                <a:latin typeface="Century Schoolbook"/>
                <a:cs typeface="Century Schoolbook"/>
              </a:rPr>
              <a:t>also</a:t>
            </a:r>
            <a:r>
              <a:rPr lang="en-US" dirty="0" smtClean="0">
                <a:latin typeface="Century Schoolbook"/>
                <a:cs typeface="Century Schoolbook"/>
              </a:rPr>
              <a:t> uses any -I options found in these variables to resolve relative file paths.</a:t>
            </a:r>
            <a:endParaRPr lang="en-US" dirty="0">
              <a:latin typeface="Century Schoolbook"/>
              <a:cs typeface="Century Schoolbook"/>
            </a:endParaRPr>
          </a:p>
        </p:txBody>
      </p:sp>
      <p:sp>
        <p:nvSpPr>
          <p:cNvPr id="5" name="TextBox 4"/>
          <p:cNvSpPr txBox="1"/>
          <p:nvPr/>
        </p:nvSpPr>
        <p:spPr>
          <a:xfrm>
            <a:off x="914400" y="3715266"/>
            <a:ext cx="3107267" cy="369332"/>
          </a:xfrm>
          <a:prstGeom prst="rect">
            <a:avLst/>
          </a:prstGeom>
          <a:noFill/>
        </p:spPr>
        <p:txBody>
          <a:bodyPr wrap="square" rtlCol="0">
            <a:spAutoFit/>
          </a:bodyPr>
          <a:lstStyle/>
          <a:p>
            <a:r>
              <a:rPr lang="en-US" dirty="0" smtClean="0">
                <a:latin typeface="Consolas"/>
                <a:cs typeface="Consolas"/>
              </a:rPr>
              <a:t>TRICK_CFLAGS += -Wall</a:t>
            </a:r>
            <a:endParaRPr lang="en-US" dirty="0">
              <a:latin typeface="Consolas"/>
              <a:cs typeface="Consolas"/>
            </a:endParaRPr>
          </a:p>
        </p:txBody>
      </p:sp>
      <p:sp>
        <p:nvSpPr>
          <p:cNvPr id="11" name="TextBox 10"/>
          <p:cNvSpPr txBox="1"/>
          <p:nvPr/>
        </p:nvSpPr>
        <p:spPr>
          <a:xfrm>
            <a:off x="457200" y="2846396"/>
            <a:ext cx="8016174" cy="646331"/>
          </a:xfrm>
          <a:prstGeom prst="rect">
            <a:avLst/>
          </a:prstGeom>
          <a:noFill/>
        </p:spPr>
        <p:txBody>
          <a:bodyPr wrap="none" rtlCol="0">
            <a:spAutoFit/>
          </a:bodyPr>
          <a:lstStyle/>
          <a:p>
            <a:r>
              <a:rPr lang="en-US" dirty="0" smtClean="0">
                <a:latin typeface="Century Schoolbook"/>
                <a:cs typeface="Century Schoolbook"/>
              </a:rPr>
              <a:t>For example, suppose I want the C compiler to warn me about common,</a:t>
            </a:r>
          </a:p>
          <a:p>
            <a:r>
              <a:rPr lang="en-US" dirty="0" smtClean="0">
                <a:latin typeface="Century Schoolbook"/>
                <a:cs typeface="Century Schoolbook"/>
              </a:rPr>
              <a:t>dubious code constructs that might have crept into my simulation code:</a:t>
            </a:r>
            <a:endParaRPr lang="en-US" dirty="0">
              <a:latin typeface="Century Schoolbook"/>
              <a:cs typeface="Century Schoolbook"/>
            </a:endParaRPr>
          </a:p>
        </p:txBody>
      </p:sp>
    </p:spTree>
    <p:extLst>
      <p:ext uri="{BB962C8B-B14F-4D97-AF65-F5344CB8AC3E}">
        <p14:creationId xmlns:p14="http://schemas.microsoft.com/office/powerpoint/2010/main" val="38504018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96340"/>
            <a:ext cx="9144000" cy="369332"/>
          </a:xfrm>
          <a:prstGeom prst="rect">
            <a:avLst/>
          </a:prstGeom>
        </p:spPr>
        <p:txBody>
          <a:bodyPr wrap="square">
            <a:spAutoFit/>
          </a:bodyPr>
          <a:lstStyle/>
          <a:p>
            <a:pPr algn="ctr"/>
            <a:r>
              <a:rPr lang="en-US" dirty="0" smtClean="0">
                <a:latin typeface="Century Schoolbook"/>
                <a:cs typeface="Century Schoolbook"/>
              </a:rPr>
              <a:t>The Importance of </a:t>
            </a:r>
            <a:r>
              <a:rPr lang="en-US" b="1" dirty="0" smtClean="0">
                <a:latin typeface="Consolas"/>
                <a:cs typeface="Consolas"/>
              </a:rPr>
              <a:t>TRICK_CFLAGS</a:t>
            </a:r>
            <a:r>
              <a:rPr lang="en-US" b="1" dirty="0" smtClean="0">
                <a:latin typeface="Courier New"/>
                <a:cs typeface="Courier New"/>
              </a:rPr>
              <a:t> </a:t>
            </a:r>
            <a:r>
              <a:rPr lang="en-US" dirty="0" smtClean="0">
                <a:latin typeface="Century Schoolbook"/>
                <a:cs typeface="Century Schoolbook"/>
              </a:rPr>
              <a:t>and </a:t>
            </a:r>
            <a:r>
              <a:rPr lang="en-US" b="1" dirty="0" smtClean="0">
                <a:latin typeface="Consolas"/>
                <a:cs typeface="Consolas"/>
              </a:rPr>
              <a:t>TRICK_CXXFLAGS</a:t>
            </a:r>
            <a:r>
              <a:rPr lang="en-US" dirty="0" smtClean="0">
                <a:latin typeface="Consolas"/>
                <a:cs typeface="Consolas"/>
              </a:rPr>
              <a:t>  </a:t>
            </a:r>
            <a:endParaRPr lang="en-US" dirty="0">
              <a:latin typeface="Consolas"/>
              <a:cs typeface="Consolas"/>
            </a:endParaRPr>
          </a:p>
        </p:txBody>
      </p:sp>
      <p:sp>
        <p:nvSpPr>
          <p:cNvPr id="6" name="TextBox 5"/>
          <p:cNvSpPr txBox="1"/>
          <p:nvPr/>
        </p:nvSpPr>
        <p:spPr>
          <a:xfrm>
            <a:off x="970478" y="5283838"/>
            <a:ext cx="6050855" cy="338554"/>
          </a:xfrm>
          <a:prstGeom prst="rect">
            <a:avLst/>
          </a:prstGeom>
          <a:noFill/>
        </p:spPr>
        <p:txBody>
          <a:bodyPr wrap="none" rtlCol="0">
            <a:spAutoFit/>
          </a:bodyPr>
          <a:lstStyle/>
          <a:p>
            <a:r>
              <a:rPr lang="en-US" sz="1600" dirty="0" smtClean="0">
                <a:latin typeface="Consolas"/>
                <a:cs typeface="Consolas"/>
              </a:rPr>
              <a:t>${HOME}/</a:t>
            </a:r>
            <a:r>
              <a:rPr lang="en-US" sz="1600" dirty="0" err="1" smtClean="0">
                <a:latin typeface="Consolas"/>
                <a:cs typeface="Consolas"/>
              </a:rPr>
              <a:t>trick_models</a:t>
            </a:r>
            <a:r>
              <a:rPr lang="en-US" sz="1600" dirty="0" smtClean="0">
                <a:latin typeface="Consolas"/>
                <a:cs typeface="Consolas"/>
              </a:rPr>
              <a:t>/cannon/gravity/include/</a:t>
            </a:r>
            <a:r>
              <a:rPr lang="en-US" sz="1600" dirty="0" err="1" smtClean="0">
                <a:latin typeface="Consolas"/>
                <a:cs typeface="Consolas"/>
              </a:rPr>
              <a:t>cannon.h</a:t>
            </a:r>
            <a:endParaRPr lang="en-US" sz="1600" dirty="0">
              <a:latin typeface="Consolas"/>
              <a:cs typeface="Consolas"/>
            </a:endParaRPr>
          </a:p>
        </p:txBody>
      </p:sp>
      <p:sp>
        <p:nvSpPr>
          <p:cNvPr id="7" name="Left Brace 6"/>
          <p:cNvSpPr/>
          <p:nvPr/>
        </p:nvSpPr>
        <p:spPr>
          <a:xfrm rot="5400000">
            <a:off x="2127765" y="4124952"/>
            <a:ext cx="203214" cy="2280722"/>
          </a:xfrm>
          <a:prstGeom prst="leftBrace">
            <a:avLst/>
          </a:prstGeom>
          <a:noFill/>
          <a:ln>
            <a:solidFill>
              <a:srgbClr val="008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Left Brace 7"/>
          <p:cNvSpPr/>
          <p:nvPr/>
        </p:nvSpPr>
        <p:spPr>
          <a:xfrm rot="5400000">
            <a:off x="5037659" y="3512713"/>
            <a:ext cx="203213" cy="3505201"/>
          </a:xfrm>
          <a:prstGeom prst="leftBrace">
            <a:avLst/>
          </a:prstGeom>
          <a:noFill/>
          <a:ln>
            <a:solidFill>
              <a:srgbClr val="008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nvSpPr>
        <p:spPr>
          <a:xfrm>
            <a:off x="1893342" y="4861305"/>
            <a:ext cx="886180" cy="276999"/>
          </a:xfrm>
          <a:prstGeom prst="rect">
            <a:avLst/>
          </a:prstGeom>
          <a:noFill/>
        </p:spPr>
        <p:txBody>
          <a:bodyPr wrap="none" rtlCol="0">
            <a:spAutoFit/>
          </a:bodyPr>
          <a:lstStyle/>
          <a:p>
            <a:r>
              <a:rPr lang="en-US" sz="1200" dirty="0" smtClean="0">
                <a:latin typeface="Helvetica"/>
                <a:cs typeface="Helvetica"/>
              </a:rPr>
              <a:t>Base-path</a:t>
            </a:r>
            <a:endParaRPr lang="en-US" sz="1200" dirty="0">
              <a:latin typeface="Helvetica"/>
              <a:cs typeface="Helvetica"/>
            </a:endParaRPr>
          </a:p>
        </p:txBody>
      </p:sp>
      <p:sp>
        <p:nvSpPr>
          <p:cNvPr id="10" name="TextBox 9"/>
          <p:cNvSpPr txBox="1"/>
          <p:nvPr/>
        </p:nvSpPr>
        <p:spPr>
          <a:xfrm>
            <a:off x="4975191" y="4861305"/>
            <a:ext cx="1091390" cy="276999"/>
          </a:xfrm>
          <a:prstGeom prst="rect">
            <a:avLst/>
          </a:prstGeom>
          <a:noFill/>
        </p:spPr>
        <p:txBody>
          <a:bodyPr wrap="none" rtlCol="0">
            <a:spAutoFit/>
          </a:bodyPr>
          <a:lstStyle/>
          <a:p>
            <a:r>
              <a:rPr lang="en-US" sz="1200" dirty="0" smtClean="0">
                <a:latin typeface="Helvetica"/>
                <a:cs typeface="Helvetica"/>
              </a:rPr>
              <a:t>Relative-path</a:t>
            </a:r>
            <a:endParaRPr lang="en-US" sz="1200" dirty="0">
              <a:latin typeface="Helvetica"/>
              <a:cs typeface="Helvetica"/>
            </a:endParaRPr>
          </a:p>
        </p:txBody>
      </p:sp>
      <p:sp>
        <p:nvSpPr>
          <p:cNvPr id="13" name="TextBox 12"/>
          <p:cNvSpPr txBox="1"/>
          <p:nvPr/>
        </p:nvSpPr>
        <p:spPr>
          <a:xfrm>
            <a:off x="970478" y="4590408"/>
            <a:ext cx="826143" cy="276999"/>
          </a:xfrm>
          <a:prstGeom prst="rect">
            <a:avLst/>
          </a:prstGeom>
          <a:noFill/>
        </p:spPr>
        <p:txBody>
          <a:bodyPr wrap="none" rtlCol="0">
            <a:spAutoFit/>
          </a:bodyPr>
          <a:lstStyle/>
          <a:p>
            <a:r>
              <a:rPr lang="en-US" sz="1200" dirty="0" smtClean="0">
                <a:latin typeface="Helvetica"/>
                <a:cs typeface="Helvetica"/>
              </a:rPr>
              <a:t>Example:</a:t>
            </a:r>
            <a:endParaRPr lang="en-US" sz="1200" dirty="0">
              <a:latin typeface="Helvetica"/>
              <a:cs typeface="Helvetica"/>
            </a:endParaRPr>
          </a:p>
        </p:txBody>
      </p:sp>
      <p:sp>
        <p:nvSpPr>
          <p:cNvPr id="16" name="Rectangle 15"/>
          <p:cNvSpPr/>
          <p:nvPr/>
        </p:nvSpPr>
        <p:spPr>
          <a:xfrm>
            <a:off x="457199" y="965904"/>
            <a:ext cx="7635550" cy="646331"/>
          </a:xfrm>
          <a:prstGeom prst="rect">
            <a:avLst/>
          </a:prstGeom>
        </p:spPr>
        <p:txBody>
          <a:bodyPr wrap="square">
            <a:spAutoFit/>
          </a:bodyPr>
          <a:lstStyle/>
          <a:p>
            <a:r>
              <a:rPr lang="en-US" dirty="0" smtClean="0">
                <a:latin typeface="Century Schoolbook"/>
                <a:cs typeface="Century Schoolbook"/>
              </a:rPr>
              <a:t>The</a:t>
            </a:r>
            <a:r>
              <a:rPr lang="en-US" b="1" dirty="0" smtClean="0">
                <a:latin typeface="Century Schoolbook"/>
                <a:cs typeface="Century Schoolbook"/>
              </a:rPr>
              <a:t> </a:t>
            </a:r>
            <a:r>
              <a:rPr lang="mr-IN" b="1" dirty="0" smtClean="0">
                <a:latin typeface="Century Schoolbook"/>
                <a:cs typeface="Century Schoolbook"/>
              </a:rPr>
              <a:t>–</a:t>
            </a:r>
            <a:r>
              <a:rPr lang="en-US" b="1" dirty="0" smtClean="0">
                <a:latin typeface="Century Schoolbook"/>
                <a:cs typeface="Century Schoolbook"/>
              </a:rPr>
              <a:t>I </a:t>
            </a:r>
            <a:r>
              <a:rPr lang="en-US" dirty="0" smtClean="0">
                <a:latin typeface="Century Schoolbook"/>
                <a:cs typeface="Century Schoolbook"/>
              </a:rPr>
              <a:t>flag is a GNU compiler flag that lists </a:t>
            </a:r>
            <a:r>
              <a:rPr lang="en-US" b="1" dirty="0" smtClean="0">
                <a:latin typeface="Century Schoolbook"/>
                <a:cs typeface="Century Schoolbook"/>
              </a:rPr>
              <a:t>base</a:t>
            </a:r>
            <a:r>
              <a:rPr lang="en-US" b="1" dirty="0">
                <a:latin typeface="Century Schoolbook"/>
                <a:cs typeface="Century Schoolbook"/>
              </a:rPr>
              <a:t>-</a:t>
            </a:r>
            <a:r>
              <a:rPr lang="en-US" b="1" dirty="0" smtClean="0">
                <a:latin typeface="Century Schoolbook"/>
                <a:cs typeface="Century Schoolbook"/>
              </a:rPr>
              <a:t>paths</a:t>
            </a:r>
            <a:r>
              <a:rPr lang="en-US" dirty="0" smtClean="0">
                <a:latin typeface="Century Schoolbook"/>
                <a:cs typeface="Century Schoolbook"/>
              </a:rPr>
              <a:t>, from which </a:t>
            </a:r>
            <a:r>
              <a:rPr lang="en-US" dirty="0">
                <a:latin typeface="Century Schoolbook"/>
                <a:cs typeface="Century Schoolbook"/>
              </a:rPr>
              <a:t>relative-</a:t>
            </a:r>
            <a:r>
              <a:rPr lang="en-US" dirty="0" smtClean="0">
                <a:latin typeface="Century Schoolbook"/>
                <a:cs typeface="Century Schoolbook"/>
              </a:rPr>
              <a:t>paths, specified in your code, can be resolved to full-paths.</a:t>
            </a:r>
            <a:endParaRPr lang="en-US" dirty="0">
              <a:latin typeface="Century Schoolbook"/>
              <a:cs typeface="Century Schoolbook"/>
            </a:endParaRPr>
          </a:p>
        </p:txBody>
      </p:sp>
      <p:sp>
        <p:nvSpPr>
          <p:cNvPr id="18" name="Rectangle 17"/>
          <p:cNvSpPr/>
          <p:nvPr/>
        </p:nvSpPr>
        <p:spPr>
          <a:xfrm>
            <a:off x="457200" y="1764459"/>
            <a:ext cx="7635550" cy="1477328"/>
          </a:xfrm>
          <a:prstGeom prst="rect">
            <a:avLst/>
          </a:prstGeom>
        </p:spPr>
        <p:txBody>
          <a:bodyPr wrap="square">
            <a:spAutoFit/>
          </a:bodyPr>
          <a:lstStyle/>
          <a:p>
            <a:r>
              <a:rPr lang="en-US" dirty="0" smtClean="0">
                <a:latin typeface="Century Schoolbook"/>
                <a:cs typeface="Century Schoolbook"/>
              </a:rPr>
              <a:t>For example, the following directive specifies a </a:t>
            </a:r>
            <a:r>
              <a:rPr lang="en-US" b="1" dirty="0" smtClean="0">
                <a:latin typeface="Century Schoolbook"/>
                <a:cs typeface="Century Schoolbook"/>
              </a:rPr>
              <a:t>relative-path</a:t>
            </a:r>
            <a:r>
              <a:rPr lang="en-US" dirty="0" smtClean="0">
                <a:latin typeface="Century Schoolbook"/>
                <a:cs typeface="Century Schoolbook"/>
              </a:rPr>
              <a:t>:</a:t>
            </a:r>
          </a:p>
          <a:p>
            <a:r>
              <a:rPr lang="en-US" dirty="0">
                <a:latin typeface="Century Schoolbook"/>
                <a:cs typeface="Century Schoolbook"/>
              </a:rPr>
              <a:t>	</a:t>
            </a:r>
            <a:r>
              <a:rPr lang="en-US" dirty="0" smtClean="0">
                <a:latin typeface="Consolas"/>
                <a:cs typeface="Consolas"/>
              </a:rPr>
              <a:t>#include “cannon</a:t>
            </a:r>
            <a:r>
              <a:rPr lang="en-US" dirty="0">
                <a:latin typeface="Consolas"/>
                <a:cs typeface="Consolas"/>
              </a:rPr>
              <a:t>/gravity/include/</a:t>
            </a:r>
            <a:r>
              <a:rPr lang="en-US" dirty="0" err="1" smtClean="0">
                <a:latin typeface="Consolas"/>
                <a:cs typeface="Consolas"/>
              </a:rPr>
              <a:t>cannon.h</a:t>
            </a:r>
            <a:r>
              <a:rPr lang="en-US" dirty="0" smtClean="0">
                <a:latin typeface="Consolas"/>
                <a:cs typeface="Consolas"/>
              </a:rPr>
              <a:t>”</a:t>
            </a:r>
          </a:p>
          <a:p>
            <a:endParaRPr lang="en-US" dirty="0" smtClean="0">
              <a:latin typeface="Consolas"/>
              <a:cs typeface="Consolas"/>
            </a:endParaRPr>
          </a:p>
          <a:p>
            <a:r>
              <a:rPr lang="en-US" dirty="0" smtClean="0">
                <a:latin typeface="Century Schoolbook"/>
                <a:cs typeface="Century Schoolbook"/>
              </a:rPr>
              <a:t>It’s relative to some </a:t>
            </a:r>
            <a:r>
              <a:rPr lang="en-US" b="1" dirty="0" smtClean="0">
                <a:latin typeface="Century Schoolbook"/>
                <a:cs typeface="Century Schoolbook"/>
              </a:rPr>
              <a:t>base-path </a:t>
            </a:r>
            <a:r>
              <a:rPr lang="en-US" dirty="0" smtClean="0">
                <a:latin typeface="Century Schoolbook"/>
                <a:cs typeface="Century Schoolbook"/>
              </a:rPr>
              <a:t>that needs to be specified in order to find the file. </a:t>
            </a:r>
            <a:endParaRPr lang="en-US" dirty="0">
              <a:latin typeface="Century Schoolbook"/>
              <a:cs typeface="Century Schoolbook"/>
            </a:endParaRPr>
          </a:p>
        </p:txBody>
      </p:sp>
      <p:sp>
        <p:nvSpPr>
          <p:cNvPr id="5" name="Rectangle 4"/>
          <p:cNvSpPr/>
          <p:nvPr/>
        </p:nvSpPr>
        <p:spPr>
          <a:xfrm>
            <a:off x="1416520" y="4141825"/>
            <a:ext cx="5134263" cy="369332"/>
          </a:xfrm>
          <a:prstGeom prst="rect">
            <a:avLst/>
          </a:prstGeom>
        </p:spPr>
        <p:txBody>
          <a:bodyPr wrap="none">
            <a:spAutoFit/>
          </a:bodyPr>
          <a:lstStyle/>
          <a:p>
            <a:r>
              <a:rPr lang="en-US" dirty="0">
                <a:latin typeface="Consolas"/>
                <a:cs typeface="Consolas"/>
              </a:rPr>
              <a:t>TRICK_CFLAGS += </a:t>
            </a:r>
            <a:r>
              <a:rPr lang="en-US" dirty="0" smtClean="0">
                <a:latin typeface="Consolas"/>
                <a:cs typeface="Consolas"/>
              </a:rPr>
              <a:t>-I$</a:t>
            </a:r>
            <a:r>
              <a:rPr lang="en-US" dirty="0">
                <a:latin typeface="Consolas"/>
                <a:cs typeface="Consolas"/>
              </a:rPr>
              <a:t>{HOME}/</a:t>
            </a:r>
            <a:r>
              <a:rPr lang="en-US" dirty="0" err="1">
                <a:latin typeface="Consolas"/>
                <a:cs typeface="Consolas"/>
              </a:rPr>
              <a:t>trick_models</a:t>
            </a:r>
            <a:r>
              <a:rPr lang="en-US" dirty="0">
                <a:latin typeface="Consolas"/>
                <a:cs typeface="Consolas"/>
              </a:rPr>
              <a:t>/</a:t>
            </a:r>
          </a:p>
        </p:txBody>
      </p:sp>
      <p:sp>
        <p:nvSpPr>
          <p:cNvPr id="11" name="TextBox 10"/>
          <p:cNvSpPr txBox="1"/>
          <p:nvPr/>
        </p:nvSpPr>
        <p:spPr>
          <a:xfrm>
            <a:off x="457200" y="3310461"/>
            <a:ext cx="7635549" cy="646331"/>
          </a:xfrm>
          <a:prstGeom prst="rect">
            <a:avLst/>
          </a:prstGeom>
          <a:noFill/>
        </p:spPr>
        <p:txBody>
          <a:bodyPr wrap="none" rtlCol="0">
            <a:spAutoFit/>
          </a:bodyPr>
          <a:lstStyle/>
          <a:p>
            <a:r>
              <a:rPr lang="en-US" dirty="0" smtClean="0">
                <a:latin typeface="Century Schoolbook"/>
                <a:cs typeface="Century Schoolbook"/>
              </a:rPr>
              <a:t>So, when we provide the following base-path, the compiler can resolve</a:t>
            </a:r>
          </a:p>
          <a:p>
            <a:r>
              <a:rPr lang="en-US" dirty="0" smtClean="0">
                <a:latin typeface="Century Schoolbook"/>
                <a:cs typeface="Century Schoolbook"/>
              </a:rPr>
              <a:t>the relative path.  </a:t>
            </a:r>
            <a:endParaRPr lang="en-US" dirty="0">
              <a:latin typeface="Century Schoolbook"/>
              <a:cs typeface="Century Schoolbook"/>
            </a:endParaRPr>
          </a:p>
        </p:txBody>
      </p:sp>
    </p:spTree>
    <p:extLst>
      <p:ext uri="{BB962C8B-B14F-4D97-AF65-F5344CB8AC3E}">
        <p14:creationId xmlns:p14="http://schemas.microsoft.com/office/powerpoint/2010/main" val="1171076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96340"/>
            <a:ext cx="9144000" cy="369332"/>
          </a:xfrm>
          <a:prstGeom prst="rect">
            <a:avLst/>
          </a:prstGeom>
        </p:spPr>
        <p:txBody>
          <a:bodyPr wrap="square">
            <a:spAutoFit/>
          </a:bodyPr>
          <a:lstStyle/>
          <a:p>
            <a:pPr algn="ctr"/>
            <a:r>
              <a:rPr lang="en-US" dirty="0" smtClean="0">
                <a:latin typeface="Century Schoolbook"/>
                <a:cs typeface="Century Schoolbook"/>
              </a:rPr>
              <a:t>The Importance of </a:t>
            </a:r>
            <a:r>
              <a:rPr lang="en-US" b="1" dirty="0" smtClean="0">
                <a:latin typeface="Consolas"/>
                <a:cs typeface="Consolas"/>
              </a:rPr>
              <a:t>TRICK_CFLAGS</a:t>
            </a:r>
            <a:r>
              <a:rPr lang="en-US" b="1" dirty="0" smtClean="0">
                <a:latin typeface="Courier New"/>
                <a:cs typeface="Courier New"/>
              </a:rPr>
              <a:t> </a:t>
            </a:r>
            <a:r>
              <a:rPr lang="en-US" dirty="0" smtClean="0">
                <a:latin typeface="Century Schoolbook"/>
                <a:cs typeface="Century Schoolbook"/>
              </a:rPr>
              <a:t>and </a:t>
            </a:r>
            <a:r>
              <a:rPr lang="en-US" b="1" dirty="0" smtClean="0">
                <a:latin typeface="Consolas"/>
                <a:cs typeface="Consolas"/>
              </a:rPr>
              <a:t>TRICK_CXXFLAGS</a:t>
            </a:r>
            <a:r>
              <a:rPr lang="en-US" dirty="0" smtClean="0">
                <a:latin typeface="Consolas"/>
                <a:cs typeface="Consolas"/>
              </a:rPr>
              <a:t>  </a:t>
            </a:r>
            <a:endParaRPr lang="en-US" dirty="0">
              <a:latin typeface="Consolas"/>
              <a:cs typeface="Consolas"/>
            </a:endParaRPr>
          </a:p>
        </p:txBody>
      </p:sp>
      <p:sp>
        <p:nvSpPr>
          <p:cNvPr id="14" name="Rectangle 13"/>
          <p:cNvSpPr/>
          <p:nvPr/>
        </p:nvSpPr>
        <p:spPr>
          <a:xfrm>
            <a:off x="457199" y="1165197"/>
            <a:ext cx="8009467" cy="923330"/>
          </a:xfrm>
          <a:prstGeom prst="rect">
            <a:avLst/>
          </a:prstGeom>
        </p:spPr>
        <p:txBody>
          <a:bodyPr wrap="square">
            <a:spAutoFit/>
          </a:bodyPr>
          <a:lstStyle/>
          <a:p>
            <a:r>
              <a:rPr lang="en-US" dirty="0" smtClean="0">
                <a:latin typeface="Century Schoolbook"/>
                <a:cs typeface="Century Schoolbook"/>
              </a:rPr>
              <a:t>The </a:t>
            </a:r>
            <a:r>
              <a:rPr lang="mr-IN" dirty="0" smtClean="0">
                <a:latin typeface="Century Schoolbook"/>
                <a:cs typeface="Century Schoolbook"/>
              </a:rPr>
              <a:t>–</a:t>
            </a:r>
            <a:r>
              <a:rPr lang="en-US" dirty="0" smtClean="0">
                <a:latin typeface="Century Schoolbook"/>
                <a:cs typeface="Century Schoolbook"/>
              </a:rPr>
              <a:t>I flags in </a:t>
            </a:r>
            <a:r>
              <a:rPr lang="en-US" dirty="0" smtClean="0">
                <a:latin typeface="Consolas"/>
                <a:cs typeface="Consolas"/>
              </a:rPr>
              <a:t>TRICK_CFLAGS</a:t>
            </a:r>
            <a:r>
              <a:rPr lang="en-US" dirty="0" smtClean="0">
                <a:latin typeface="Courier New"/>
                <a:cs typeface="Courier New"/>
              </a:rPr>
              <a:t> </a:t>
            </a:r>
            <a:r>
              <a:rPr lang="en-US" dirty="0" smtClean="0">
                <a:latin typeface="Century Schoolbook"/>
                <a:cs typeface="Century Schoolbook"/>
              </a:rPr>
              <a:t>and</a:t>
            </a:r>
            <a:r>
              <a:rPr lang="en-US" dirty="0" smtClean="0">
                <a:latin typeface="Courier New"/>
                <a:cs typeface="Courier New"/>
              </a:rPr>
              <a:t> </a:t>
            </a:r>
            <a:r>
              <a:rPr lang="en-US" dirty="0" smtClean="0">
                <a:latin typeface="Consolas"/>
                <a:cs typeface="Consolas"/>
              </a:rPr>
              <a:t>TRICK_CXXFLAGS</a:t>
            </a:r>
            <a:r>
              <a:rPr lang="en-US" dirty="0" smtClean="0">
                <a:latin typeface="Courier New"/>
                <a:cs typeface="Courier New"/>
              </a:rPr>
              <a:t> </a:t>
            </a:r>
            <a:r>
              <a:rPr lang="en-US" dirty="0" smtClean="0">
                <a:latin typeface="Century Schoolbook"/>
                <a:cs typeface="Century Schoolbook"/>
              </a:rPr>
              <a:t>are</a:t>
            </a:r>
            <a:r>
              <a:rPr lang="en-US" dirty="0" smtClean="0">
                <a:latin typeface="Courier New"/>
                <a:cs typeface="Courier New"/>
              </a:rPr>
              <a:t> </a:t>
            </a:r>
            <a:r>
              <a:rPr lang="en-US" dirty="0" smtClean="0">
                <a:latin typeface="Century Schoolbook"/>
                <a:cs typeface="Century Schoolbook"/>
              </a:rPr>
              <a:t>also</a:t>
            </a:r>
            <a:r>
              <a:rPr lang="en-US" dirty="0" smtClean="0">
                <a:latin typeface="Courier New"/>
                <a:cs typeface="Courier New"/>
              </a:rPr>
              <a:t> </a:t>
            </a:r>
            <a:r>
              <a:rPr lang="en-US" dirty="0" smtClean="0">
                <a:latin typeface="Century Schoolbook"/>
                <a:cs typeface="Century Schoolbook"/>
              </a:rPr>
              <a:t>used to resolve relative paths in </a:t>
            </a:r>
            <a:r>
              <a:rPr lang="en-US" dirty="0">
                <a:latin typeface="Consolas"/>
                <a:cs typeface="Consolas"/>
              </a:rPr>
              <a:t>LIBRARY </a:t>
            </a:r>
            <a:r>
              <a:rPr lang="en-US" dirty="0" smtClean="0">
                <a:latin typeface="Consolas"/>
                <a:cs typeface="Consolas"/>
              </a:rPr>
              <a:t>DEPENDENCIES</a:t>
            </a:r>
            <a:r>
              <a:rPr lang="en-US" dirty="0" smtClean="0">
                <a:latin typeface="Courier New"/>
                <a:cs typeface="Courier New"/>
              </a:rPr>
              <a:t> </a:t>
            </a:r>
            <a:r>
              <a:rPr lang="en-US" dirty="0" smtClean="0">
                <a:latin typeface="Century Schoolbook"/>
                <a:cs typeface="Century Schoolbook"/>
              </a:rPr>
              <a:t>specifications in Trick headers.</a:t>
            </a:r>
            <a:endParaRPr lang="en-US" dirty="0">
              <a:latin typeface="Century Schoolbook"/>
              <a:cs typeface="Century Schoolbook"/>
            </a:endParaRPr>
          </a:p>
        </p:txBody>
      </p:sp>
      <p:sp>
        <p:nvSpPr>
          <p:cNvPr id="2" name="Rectangle 1"/>
          <p:cNvSpPr/>
          <p:nvPr/>
        </p:nvSpPr>
        <p:spPr>
          <a:xfrm>
            <a:off x="1769532" y="2450237"/>
            <a:ext cx="5418667" cy="1754327"/>
          </a:xfrm>
          <a:prstGeom prst="rect">
            <a:avLst/>
          </a:prstGeom>
        </p:spPr>
        <p:txBody>
          <a:bodyPr wrap="square">
            <a:spAutoFit/>
          </a:bodyPr>
          <a:lstStyle/>
          <a:p>
            <a:r>
              <a:rPr lang="en-US" dirty="0">
                <a:latin typeface="Consolas"/>
                <a:cs typeface="Consolas"/>
              </a:rPr>
              <a:t>LIBRARY DEPENDENCIES:</a:t>
            </a:r>
          </a:p>
          <a:p>
            <a:r>
              <a:rPr lang="mr-IN" dirty="0">
                <a:latin typeface="Consolas"/>
                <a:cs typeface="Consolas"/>
              </a:rPr>
              <a:t>    (</a:t>
            </a:r>
          </a:p>
          <a:p>
            <a:r>
              <a:rPr lang="en-US" dirty="0">
                <a:latin typeface="Consolas"/>
                <a:cs typeface="Consolas"/>
              </a:rPr>
              <a:t>      (cannon/</a:t>
            </a:r>
            <a:r>
              <a:rPr lang="en-US" dirty="0" err="1">
                <a:latin typeface="Consolas"/>
                <a:cs typeface="Consolas"/>
              </a:rPr>
              <a:t>src</a:t>
            </a:r>
            <a:r>
              <a:rPr lang="en-US" dirty="0">
                <a:latin typeface="Consolas"/>
                <a:cs typeface="Consolas"/>
              </a:rPr>
              <a:t>/</a:t>
            </a:r>
            <a:r>
              <a:rPr lang="en-US" dirty="0" err="1">
                <a:latin typeface="Consolas"/>
                <a:cs typeface="Consolas"/>
              </a:rPr>
              <a:t>cannon_init.c</a:t>
            </a:r>
            <a:r>
              <a:rPr lang="en-US" dirty="0">
                <a:latin typeface="Consolas"/>
                <a:cs typeface="Consolas"/>
              </a:rPr>
              <a:t>)</a:t>
            </a:r>
          </a:p>
          <a:p>
            <a:r>
              <a:rPr lang="en-US" dirty="0">
                <a:latin typeface="Consolas"/>
                <a:cs typeface="Consolas"/>
              </a:rPr>
              <a:t>      (cannon/</a:t>
            </a:r>
            <a:r>
              <a:rPr lang="en-US" dirty="0" err="1">
                <a:latin typeface="Consolas"/>
                <a:cs typeface="Consolas"/>
              </a:rPr>
              <a:t>src</a:t>
            </a:r>
            <a:r>
              <a:rPr lang="en-US" dirty="0">
                <a:latin typeface="Consolas"/>
                <a:cs typeface="Consolas"/>
              </a:rPr>
              <a:t>/</a:t>
            </a:r>
            <a:r>
              <a:rPr lang="en-US" dirty="0" err="1">
                <a:latin typeface="Consolas"/>
                <a:cs typeface="Consolas"/>
              </a:rPr>
              <a:t>cannon_analytic.c</a:t>
            </a:r>
            <a:r>
              <a:rPr lang="en-US" dirty="0">
                <a:latin typeface="Consolas"/>
                <a:cs typeface="Consolas"/>
              </a:rPr>
              <a:t>)</a:t>
            </a:r>
          </a:p>
          <a:p>
            <a:r>
              <a:rPr lang="en-US" dirty="0">
                <a:latin typeface="Consolas"/>
                <a:cs typeface="Consolas"/>
              </a:rPr>
              <a:t>      (cannon/</a:t>
            </a:r>
            <a:r>
              <a:rPr lang="en-US" dirty="0" err="1">
                <a:latin typeface="Consolas"/>
                <a:cs typeface="Consolas"/>
              </a:rPr>
              <a:t>src</a:t>
            </a:r>
            <a:r>
              <a:rPr lang="en-US" dirty="0">
                <a:latin typeface="Consolas"/>
                <a:cs typeface="Consolas"/>
              </a:rPr>
              <a:t>/</a:t>
            </a:r>
            <a:r>
              <a:rPr lang="en-US" dirty="0" err="1">
                <a:latin typeface="Consolas"/>
                <a:cs typeface="Consolas"/>
              </a:rPr>
              <a:t>cannon_shutdown.c</a:t>
            </a:r>
            <a:r>
              <a:rPr lang="en-US" dirty="0">
                <a:latin typeface="Consolas"/>
                <a:cs typeface="Consolas"/>
              </a:rPr>
              <a:t>)</a:t>
            </a:r>
          </a:p>
          <a:p>
            <a:r>
              <a:rPr lang="mr-IN" dirty="0">
                <a:latin typeface="Consolas"/>
                <a:cs typeface="Consolas"/>
              </a:rPr>
              <a:t>    )</a:t>
            </a:r>
            <a:endParaRPr lang="en-US" dirty="0">
              <a:latin typeface="Consolas"/>
              <a:cs typeface="Consolas"/>
            </a:endParaRPr>
          </a:p>
        </p:txBody>
      </p:sp>
    </p:spTree>
    <p:extLst>
      <p:ext uri="{BB962C8B-B14F-4D97-AF65-F5344CB8AC3E}">
        <p14:creationId xmlns:p14="http://schemas.microsoft.com/office/powerpoint/2010/main" val="3765020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988246" y="1898207"/>
            <a:ext cx="4665707" cy="2332854"/>
          </a:xfrm>
          <a:prstGeom prst="rect">
            <a:avLst/>
          </a:prstGeom>
        </p:spPr>
      </p:pic>
      <p:graphicFrame>
        <p:nvGraphicFramePr>
          <p:cNvPr id="2" name="Object 1"/>
          <p:cNvGraphicFramePr>
            <a:graphicFrameLocks noChangeAspect="1"/>
          </p:cNvGraphicFramePr>
          <p:nvPr>
            <p:extLst>
              <p:ext uri="{D42A27DB-BD31-4B8C-83A1-F6EECF244321}">
                <p14:modId xmlns:p14="http://schemas.microsoft.com/office/powerpoint/2010/main" val="797186331"/>
              </p:ext>
            </p:extLst>
          </p:nvPr>
        </p:nvGraphicFramePr>
        <p:xfrm>
          <a:off x="3551767" y="5074708"/>
          <a:ext cx="1057275" cy="422275"/>
        </p:xfrm>
        <a:graphic>
          <a:graphicData uri="http://schemas.openxmlformats.org/presentationml/2006/ole">
            <mc:AlternateContent xmlns:mc="http://schemas.openxmlformats.org/markup-compatibility/2006">
              <mc:Choice xmlns:v="urn:schemas-microsoft-com:vml" Requires="v">
                <p:oleObj spid="_x0000_s1201" name="Equation" r:id="rId4" imgW="508000" imgH="203200" progId="Equation.3">
                  <p:embed/>
                </p:oleObj>
              </mc:Choice>
              <mc:Fallback>
                <p:oleObj name="Equation" r:id="rId4" imgW="508000" imgH="203200" progId="Equation.3">
                  <p:embed/>
                  <p:pic>
                    <p:nvPicPr>
                      <p:cNvPr id="0" name=""/>
                      <p:cNvPicPr/>
                      <p:nvPr/>
                    </p:nvPicPr>
                    <p:blipFill>
                      <a:blip r:embed="rId5"/>
                      <a:stretch>
                        <a:fillRect/>
                      </a:stretch>
                    </p:blipFill>
                    <p:spPr>
                      <a:xfrm>
                        <a:off x="3551767" y="5074708"/>
                        <a:ext cx="1057275" cy="422275"/>
                      </a:xfrm>
                      <a:prstGeom prst="rect">
                        <a:avLst/>
                      </a:prstGeom>
                    </p:spPr>
                  </p:pic>
                </p:oleObj>
              </mc:Fallback>
            </mc:AlternateContent>
          </a:graphicData>
        </a:graphic>
      </p:graphicFrame>
      <p:sp>
        <p:nvSpPr>
          <p:cNvPr id="3" name="Rectangle 2"/>
          <p:cNvSpPr/>
          <p:nvPr/>
        </p:nvSpPr>
        <p:spPr>
          <a:xfrm>
            <a:off x="1029393" y="1032752"/>
            <a:ext cx="6825226" cy="1200329"/>
          </a:xfrm>
          <a:prstGeom prst="rect">
            <a:avLst/>
          </a:prstGeom>
        </p:spPr>
        <p:txBody>
          <a:bodyPr wrap="square">
            <a:spAutoFit/>
          </a:bodyPr>
          <a:lstStyle/>
          <a:p>
            <a:r>
              <a:rPr lang="en-US" dirty="0">
                <a:latin typeface="Century Schoolbook"/>
                <a:cs typeface="Century Schoolbook"/>
              </a:rPr>
              <a:t>Determine the </a:t>
            </a:r>
            <a:r>
              <a:rPr lang="en-US" dirty="0" smtClean="0">
                <a:latin typeface="Century Schoolbook"/>
                <a:cs typeface="Century Schoolbook"/>
              </a:rPr>
              <a:t>trajectory, </a:t>
            </a:r>
            <a:r>
              <a:rPr lang="en-US" dirty="0">
                <a:latin typeface="Century Schoolbook"/>
                <a:cs typeface="Century Schoolbook"/>
              </a:rPr>
              <a:t>and time of impact of a cannon ball that is fired with an initial speed and initial angle. Assume a constant acceleration of gravity (g), and </a:t>
            </a:r>
            <a:r>
              <a:rPr lang="en-US" dirty="0" smtClean="0">
                <a:latin typeface="Century Schoolbook"/>
                <a:cs typeface="Century Schoolbook"/>
              </a:rPr>
              <a:t>no </a:t>
            </a:r>
            <a:r>
              <a:rPr lang="en-US" dirty="0">
                <a:latin typeface="Century Schoolbook"/>
                <a:cs typeface="Century Schoolbook"/>
              </a:rPr>
              <a:t>aerodynamic forces.</a:t>
            </a:r>
          </a:p>
        </p:txBody>
      </p:sp>
      <p:sp>
        <p:nvSpPr>
          <p:cNvPr id="6" name="TextBox 5"/>
          <p:cNvSpPr txBox="1"/>
          <p:nvPr/>
        </p:nvSpPr>
        <p:spPr>
          <a:xfrm>
            <a:off x="1188876" y="4425341"/>
            <a:ext cx="3301129" cy="369332"/>
          </a:xfrm>
          <a:prstGeom prst="rect">
            <a:avLst/>
          </a:prstGeom>
          <a:noFill/>
        </p:spPr>
        <p:txBody>
          <a:bodyPr wrap="none" rtlCol="0">
            <a:spAutoFit/>
          </a:bodyPr>
          <a:lstStyle/>
          <a:p>
            <a:r>
              <a:rPr lang="en-US" dirty="0" smtClean="0">
                <a:latin typeface="Century Schoolbook"/>
                <a:cs typeface="Century Schoolbook"/>
              </a:rPr>
              <a:t>Equation for the cannon ball:</a:t>
            </a:r>
            <a:endParaRPr lang="en-US" dirty="0">
              <a:latin typeface="Century Schoolbook"/>
              <a:cs typeface="Century Schoolbook"/>
            </a:endParaRPr>
          </a:p>
        </p:txBody>
      </p:sp>
      <p:sp>
        <p:nvSpPr>
          <p:cNvPr id="18" name="Rectangle 17"/>
          <p:cNvSpPr/>
          <p:nvPr/>
        </p:nvSpPr>
        <p:spPr>
          <a:xfrm>
            <a:off x="0" y="365760"/>
            <a:ext cx="9144000" cy="461665"/>
          </a:xfrm>
          <a:prstGeom prst="rect">
            <a:avLst/>
          </a:prstGeom>
        </p:spPr>
        <p:txBody>
          <a:bodyPr wrap="square">
            <a:spAutoFit/>
          </a:bodyPr>
          <a:lstStyle/>
          <a:p>
            <a:pPr algn="ctr"/>
            <a:r>
              <a:rPr lang="en-US" sz="2400" dirty="0" smtClean="0">
                <a:latin typeface="Century Schoolbook"/>
                <a:cs typeface="Century Schoolbook"/>
              </a:rPr>
              <a:t>Example Dynamics Problem</a:t>
            </a:r>
            <a:endParaRPr lang="en-US" sz="2400" dirty="0">
              <a:latin typeface="Century Schoolbook"/>
              <a:cs typeface="Century Schoolbook"/>
            </a:endParaRPr>
          </a:p>
        </p:txBody>
      </p:sp>
    </p:spTree>
    <p:extLst>
      <p:ext uri="{BB962C8B-B14F-4D97-AF65-F5344CB8AC3E}">
        <p14:creationId xmlns:p14="http://schemas.microsoft.com/office/powerpoint/2010/main" val="339322920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Rectangle 216"/>
          <p:cNvSpPr/>
          <p:nvPr/>
        </p:nvSpPr>
        <p:spPr>
          <a:xfrm>
            <a:off x="0" y="296340"/>
            <a:ext cx="9143999" cy="369332"/>
          </a:xfrm>
          <a:prstGeom prst="rect">
            <a:avLst/>
          </a:prstGeom>
        </p:spPr>
        <p:txBody>
          <a:bodyPr wrap="square">
            <a:spAutoFit/>
          </a:bodyPr>
          <a:lstStyle/>
          <a:p>
            <a:pPr algn="ctr"/>
            <a:r>
              <a:rPr lang="en-US" dirty="0" smtClean="0">
                <a:latin typeface="Century Schoolbook"/>
                <a:cs typeface="Century Schoolbook"/>
              </a:rPr>
              <a:t>Simulation File Organization</a:t>
            </a:r>
            <a:endParaRPr lang="en-US" dirty="0">
              <a:latin typeface="Century Schoolbook"/>
              <a:cs typeface="Century Schoolbook"/>
            </a:endParaRPr>
          </a:p>
        </p:txBody>
      </p:sp>
      <p:grpSp>
        <p:nvGrpSpPr>
          <p:cNvPr id="112" name="Group 111"/>
          <p:cNvGrpSpPr/>
          <p:nvPr/>
        </p:nvGrpSpPr>
        <p:grpSpPr>
          <a:xfrm>
            <a:off x="4420577" y="909475"/>
            <a:ext cx="696451" cy="523568"/>
            <a:chOff x="4399272" y="296302"/>
            <a:chExt cx="696451" cy="523568"/>
          </a:xfrm>
        </p:grpSpPr>
        <p:sp>
          <p:nvSpPr>
            <p:cNvPr id="17" name="Rounded Rectangle 16"/>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18" name="Right Triangle 17"/>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19" name="Rounded Rectangle 18"/>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grpSp>
      <p:sp>
        <p:nvSpPr>
          <p:cNvPr id="20" name="TextBox 19"/>
          <p:cNvSpPr txBox="1"/>
          <p:nvPr/>
        </p:nvSpPr>
        <p:spPr>
          <a:xfrm>
            <a:off x="4206282" y="1433043"/>
            <a:ext cx="1313180" cy="215444"/>
          </a:xfrm>
          <a:prstGeom prst="rect">
            <a:avLst/>
          </a:prstGeom>
          <a:noFill/>
        </p:spPr>
        <p:txBody>
          <a:bodyPr wrap="none" rtlCol="0">
            <a:spAutoFit/>
          </a:bodyPr>
          <a:lstStyle/>
          <a:p>
            <a:r>
              <a:rPr lang="en-US" sz="800" dirty="0" err="1" smtClean="0">
                <a:latin typeface="Consolas"/>
                <a:cs typeface="Consolas"/>
              </a:rPr>
              <a:t>SIM_cannon_analytic</a:t>
            </a:r>
            <a:r>
              <a:rPr lang="en-US" sz="800" dirty="0" smtClean="0">
                <a:latin typeface="Consolas"/>
                <a:cs typeface="Consolas"/>
              </a:rPr>
              <a:t>/</a:t>
            </a:r>
            <a:endParaRPr lang="en-US" sz="800" dirty="0">
              <a:latin typeface="Consolas"/>
              <a:cs typeface="Consolas"/>
            </a:endParaRPr>
          </a:p>
        </p:txBody>
      </p:sp>
      <p:sp>
        <p:nvSpPr>
          <p:cNvPr id="21" name="TextBox 20"/>
          <p:cNvSpPr txBox="1"/>
          <p:nvPr/>
        </p:nvSpPr>
        <p:spPr>
          <a:xfrm>
            <a:off x="3263976" y="2494650"/>
            <a:ext cx="579506" cy="215444"/>
          </a:xfrm>
          <a:prstGeom prst="rect">
            <a:avLst/>
          </a:prstGeom>
          <a:noFill/>
        </p:spPr>
        <p:txBody>
          <a:bodyPr wrap="none" rtlCol="0">
            <a:spAutoFit/>
          </a:bodyPr>
          <a:lstStyle/>
          <a:p>
            <a:r>
              <a:rPr lang="en-US" sz="800" dirty="0">
                <a:latin typeface="Consolas"/>
                <a:cs typeface="Consolas"/>
              </a:rPr>
              <a:t>m</a:t>
            </a:r>
            <a:r>
              <a:rPr lang="en-US" sz="800" dirty="0" smtClean="0">
                <a:latin typeface="Consolas"/>
                <a:cs typeface="Consolas"/>
              </a:rPr>
              <a:t>odels/</a:t>
            </a:r>
            <a:endParaRPr lang="en-US" sz="800" dirty="0">
              <a:latin typeface="Consolas"/>
              <a:cs typeface="Consolas"/>
            </a:endParaRPr>
          </a:p>
        </p:txBody>
      </p:sp>
      <p:sp>
        <p:nvSpPr>
          <p:cNvPr id="22" name="TextBox 21"/>
          <p:cNvSpPr txBox="1"/>
          <p:nvPr/>
        </p:nvSpPr>
        <p:spPr>
          <a:xfrm>
            <a:off x="2145075" y="4525289"/>
            <a:ext cx="635911" cy="215444"/>
          </a:xfrm>
          <a:prstGeom prst="rect">
            <a:avLst/>
          </a:prstGeom>
          <a:noFill/>
        </p:spPr>
        <p:txBody>
          <a:bodyPr wrap="none" rtlCol="0">
            <a:spAutoFit/>
          </a:bodyPr>
          <a:lstStyle/>
          <a:p>
            <a:r>
              <a:rPr lang="en-US" sz="800" dirty="0">
                <a:latin typeface="Consolas"/>
                <a:cs typeface="Consolas"/>
              </a:rPr>
              <a:t>i</a:t>
            </a:r>
            <a:r>
              <a:rPr lang="en-US" sz="800" dirty="0" smtClean="0">
                <a:latin typeface="Consolas"/>
                <a:cs typeface="Consolas"/>
              </a:rPr>
              <a:t>nclude/</a:t>
            </a:r>
            <a:endParaRPr lang="en-US" sz="800" dirty="0">
              <a:latin typeface="Consolas"/>
              <a:cs typeface="Consolas"/>
            </a:endParaRPr>
          </a:p>
        </p:txBody>
      </p:sp>
      <p:sp>
        <p:nvSpPr>
          <p:cNvPr id="23" name="TextBox 22"/>
          <p:cNvSpPr txBox="1"/>
          <p:nvPr/>
        </p:nvSpPr>
        <p:spPr>
          <a:xfrm>
            <a:off x="4717087" y="4522010"/>
            <a:ext cx="410289" cy="215444"/>
          </a:xfrm>
          <a:prstGeom prst="rect">
            <a:avLst/>
          </a:prstGeom>
          <a:noFill/>
        </p:spPr>
        <p:txBody>
          <a:bodyPr wrap="none" rtlCol="0">
            <a:spAutoFit/>
          </a:bodyPr>
          <a:lstStyle/>
          <a:p>
            <a:r>
              <a:rPr lang="en-US" sz="800" dirty="0" err="1">
                <a:latin typeface="Consolas"/>
                <a:cs typeface="Consolas"/>
              </a:rPr>
              <a:t>s</a:t>
            </a:r>
            <a:r>
              <a:rPr lang="en-US" sz="800" dirty="0" err="1" smtClean="0">
                <a:latin typeface="Consolas"/>
                <a:cs typeface="Consolas"/>
              </a:rPr>
              <a:t>rc</a:t>
            </a:r>
            <a:r>
              <a:rPr lang="en-US" sz="800" dirty="0" smtClean="0">
                <a:latin typeface="Consolas"/>
                <a:cs typeface="Consolas"/>
              </a:rPr>
              <a:t>/</a:t>
            </a:r>
          </a:p>
        </p:txBody>
      </p:sp>
      <p:sp>
        <p:nvSpPr>
          <p:cNvPr id="31" name="TextBox 30"/>
          <p:cNvSpPr txBox="1"/>
          <p:nvPr/>
        </p:nvSpPr>
        <p:spPr>
          <a:xfrm>
            <a:off x="4325238" y="2495193"/>
            <a:ext cx="635911" cy="215444"/>
          </a:xfrm>
          <a:prstGeom prst="rect">
            <a:avLst/>
          </a:prstGeom>
          <a:noFill/>
        </p:spPr>
        <p:txBody>
          <a:bodyPr wrap="none" rtlCol="0">
            <a:spAutoFit/>
          </a:bodyPr>
          <a:lstStyle/>
          <a:p>
            <a:r>
              <a:rPr lang="en-US" sz="800" dirty="0" err="1" smtClean="0">
                <a:latin typeface="Consolas"/>
                <a:cs typeface="Consolas"/>
              </a:rPr>
              <a:t>S_define</a:t>
            </a:r>
            <a:endParaRPr lang="en-US" sz="800" dirty="0">
              <a:latin typeface="Consolas"/>
              <a:cs typeface="Consolas"/>
            </a:endParaRPr>
          </a:p>
        </p:txBody>
      </p:sp>
      <p:sp>
        <p:nvSpPr>
          <p:cNvPr id="37" name="TextBox 36"/>
          <p:cNvSpPr txBox="1"/>
          <p:nvPr/>
        </p:nvSpPr>
        <p:spPr>
          <a:xfrm>
            <a:off x="4985633" y="2495193"/>
            <a:ext cx="979755" cy="215444"/>
          </a:xfrm>
          <a:prstGeom prst="rect">
            <a:avLst/>
          </a:prstGeom>
          <a:noFill/>
        </p:spPr>
        <p:txBody>
          <a:bodyPr wrap="none" rtlCol="0">
            <a:spAutoFit/>
          </a:bodyPr>
          <a:lstStyle/>
          <a:p>
            <a:r>
              <a:rPr lang="en-US" sz="800" dirty="0" err="1" smtClean="0">
                <a:latin typeface="Consolas"/>
                <a:cs typeface="Consolas"/>
              </a:rPr>
              <a:t>S_overrides.mk</a:t>
            </a:r>
            <a:endParaRPr lang="en-US" sz="800" dirty="0">
              <a:latin typeface="Consolas"/>
              <a:cs typeface="Consolas"/>
            </a:endParaRPr>
          </a:p>
        </p:txBody>
      </p:sp>
      <p:sp>
        <p:nvSpPr>
          <p:cNvPr id="42" name="TextBox 41"/>
          <p:cNvSpPr txBox="1"/>
          <p:nvPr/>
        </p:nvSpPr>
        <p:spPr>
          <a:xfrm>
            <a:off x="3280904" y="3493750"/>
            <a:ext cx="579506" cy="215444"/>
          </a:xfrm>
          <a:prstGeom prst="rect">
            <a:avLst/>
          </a:prstGeom>
          <a:noFill/>
        </p:spPr>
        <p:txBody>
          <a:bodyPr wrap="none" rtlCol="0">
            <a:spAutoFit/>
          </a:bodyPr>
          <a:lstStyle/>
          <a:p>
            <a:r>
              <a:rPr lang="en-US" sz="800" dirty="0">
                <a:latin typeface="Consolas"/>
                <a:cs typeface="Consolas"/>
              </a:rPr>
              <a:t>c</a:t>
            </a:r>
            <a:r>
              <a:rPr lang="en-US" sz="800" dirty="0" smtClean="0">
                <a:latin typeface="Consolas"/>
                <a:cs typeface="Consolas"/>
              </a:rPr>
              <a:t>annon/</a:t>
            </a:r>
            <a:endParaRPr lang="en-US" sz="800" dirty="0">
              <a:latin typeface="Consolas"/>
              <a:cs typeface="Consolas"/>
            </a:endParaRPr>
          </a:p>
        </p:txBody>
      </p:sp>
      <p:cxnSp>
        <p:nvCxnSpPr>
          <p:cNvPr id="47" name="Straight Connector 46"/>
          <p:cNvCxnSpPr>
            <a:stCxn id="21" idx="2"/>
            <a:endCxn id="178" idx="0"/>
          </p:cNvCxnSpPr>
          <p:nvPr/>
        </p:nvCxnSpPr>
        <p:spPr>
          <a:xfrm flipH="1">
            <a:off x="3542059" y="2710094"/>
            <a:ext cx="11670" cy="335672"/>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a:stCxn id="42" idx="2"/>
            <a:endCxn id="184" idx="0"/>
          </p:cNvCxnSpPr>
          <p:nvPr/>
        </p:nvCxnSpPr>
        <p:spPr>
          <a:xfrm>
            <a:off x="3570657" y="3709194"/>
            <a:ext cx="1267873" cy="296837"/>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a:stCxn id="20" idx="2"/>
            <a:endCxn id="125" idx="4"/>
          </p:cNvCxnSpPr>
          <p:nvPr/>
        </p:nvCxnSpPr>
        <p:spPr>
          <a:xfrm flipH="1">
            <a:off x="4626855" y="1648487"/>
            <a:ext cx="236017" cy="230177"/>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20" idx="2"/>
            <a:endCxn id="144" idx="0"/>
          </p:cNvCxnSpPr>
          <p:nvPr/>
        </p:nvCxnSpPr>
        <p:spPr>
          <a:xfrm>
            <a:off x="4862872" y="1648487"/>
            <a:ext cx="556569" cy="249807"/>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1649642" y="5531976"/>
            <a:ext cx="635911" cy="215444"/>
          </a:xfrm>
          <a:prstGeom prst="rect">
            <a:avLst/>
          </a:prstGeom>
          <a:noFill/>
        </p:spPr>
        <p:txBody>
          <a:bodyPr wrap="none" rtlCol="0">
            <a:spAutoFit/>
          </a:bodyPr>
          <a:lstStyle/>
          <a:p>
            <a:pPr algn="ctr"/>
            <a:r>
              <a:rPr lang="en-US" sz="800" dirty="0" err="1">
                <a:latin typeface="Consolas"/>
                <a:cs typeface="Consolas"/>
              </a:rPr>
              <a:t>c</a:t>
            </a:r>
            <a:r>
              <a:rPr lang="en-US" sz="800" dirty="0" err="1" smtClean="0">
                <a:latin typeface="Consolas"/>
                <a:cs typeface="Consolas"/>
              </a:rPr>
              <a:t>annon.h</a:t>
            </a:r>
            <a:endParaRPr lang="en-US" sz="800" dirty="0">
              <a:latin typeface="Consolas"/>
              <a:cs typeface="Consolas"/>
            </a:endParaRPr>
          </a:p>
        </p:txBody>
      </p:sp>
      <p:sp>
        <p:nvSpPr>
          <p:cNvPr id="80" name="TextBox 79"/>
          <p:cNvSpPr txBox="1"/>
          <p:nvPr/>
        </p:nvSpPr>
        <p:spPr>
          <a:xfrm>
            <a:off x="4484187" y="5513298"/>
            <a:ext cx="917940" cy="215444"/>
          </a:xfrm>
          <a:prstGeom prst="rect">
            <a:avLst/>
          </a:prstGeom>
          <a:noFill/>
        </p:spPr>
        <p:txBody>
          <a:bodyPr wrap="none" rtlCol="0">
            <a:spAutoFit/>
          </a:bodyPr>
          <a:lstStyle/>
          <a:p>
            <a:pPr algn="ctr"/>
            <a:r>
              <a:rPr lang="en-US" sz="800" dirty="0" err="1">
                <a:latin typeface="Consolas"/>
                <a:cs typeface="Consolas"/>
              </a:rPr>
              <a:t>c</a:t>
            </a:r>
            <a:r>
              <a:rPr lang="en-US" sz="800" dirty="0" err="1" smtClean="0">
                <a:latin typeface="Consolas"/>
                <a:cs typeface="Consolas"/>
              </a:rPr>
              <a:t>annon_init.c</a:t>
            </a:r>
            <a:endParaRPr lang="en-US" sz="800" dirty="0">
              <a:latin typeface="Consolas"/>
              <a:cs typeface="Consolas"/>
            </a:endParaRPr>
          </a:p>
        </p:txBody>
      </p:sp>
      <p:sp>
        <p:nvSpPr>
          <p:cNvPr id="86" name="TextBox 85"/>
          <p:cNvSpPr txBox="1"/>
          <p:nvPr/>
        </p:nvSpPr>
        <p:spPr>
          <a:xfrm>
            <a:off x="3464436" y="5522210"/>
            <a:ext cx="1143562" cy="215444"/>
          </a:xfrm>
          <a:prstGeom prst="rect">
            <a:avLst/>
          </a:prstGeom>
          <a:noFill/>
        </p:spPr>
        <p:txBody>
          <a:bodyPr wrap="none" rtlCol="0">
            <a:spAutoFit/>
          </a:bodyPr>
          <a:lstStyle/>
          <a:p>
            <a:pPr algn="ctr"/>
            <a:r>
              <a:rPr lang="en-US" sz="800" dirty="0" err="1">
                <a:latin typeface="Consolas"/>
                <a:cs typeface="Consolas"/>
              </a:rPr>
              <a:t>c</a:t>
            </a:r>
            <a:r>
              <a:rPr lang="en-US" sz="800" dirty="0" err="1" smtClean="0">
                <a:latin typeface="Consolas"/>
                <a:cs typeface="Consolas"/>
              </a:rPr>
              <a:t>annon_analytic.c</a:t>
            </a:r>
            <a:endParaRPr lang="en-US" sz="800" dirty="0">
              <a:latin typeface="Consolas"/>
              <a:cs typeface="Consolas"/>
            </a:endParaRPr>
          </a:p>
        </p:txBody>
      </p:sp>
      <p:sp>
        <p:nvSpPr>
          <p:cNvPr id="92" name="TextBox 91"/>
          <p:cNvSpPr txBox="1"/>
          <p:nvPr/>
        </p:nvSpPr>
        <p:spPr>
          <a:xfrm>
            <a:off x="2298600" y="5527101"/>
            <a:ext cx="1143562" cy="215444"/>
          </a:xfrm>
          <a:prstGeom prst="rect">
            <a:avLst/>
          </a:prstGeom>
          <a:noFill/>
        </p:spPr>
        <p:txBody>
          <a:bodyPr wrap="none" rtlCol="0">
            <a:spAutoFit/>
          </a:bodyPr>
          <a:lstStyle/>
          <a:p>
            <a:pPr algn="ctr"/>
            <a:r>
              <a:rPr lang="en-US" sz="800" dirty="0" err="1" smtClean="0">
                <a:latin typeface="Consolas"/>
                <a:cs typeface="Consolas"/>
              </a:rPr>
              <a:t>cannon_analytic.h</a:t>
            </a:r>
            <a:endParaRPr lang="en-US" sz="800" dirty="0">
              <a:latin typeface="Consolas"/>
              <a:cs typeface="Consolas"/>
            </a:endParaRPr>
          </a:p>
        </p:txBody>
      </p:sp>
      <p:sp>
        <p:nvSpPr>
          <p:cNvPr id="98" name="TextBox 97"/>
          <p:cNvSpPr txBox="1"/>
          <p:nvPr/>
        </p:nvSpPr>
        <p:spPr>
          <a:xfrm>
            <a:off x="5322568" y="5501700"/>
            <a:ext cx="1143562" cy="215444"/>
          </a:xfrm>
          <a:prstGeom prst="rect">
            <a:avLst/>
          </a:prstGeom>
          <a:noFill/>
        </p:spPr>
        <p:txBody>
          <a:bodyPr wrap="none" rtlCol="0">
            <a:spAutoFit/>
          </a:bodyPr>
          <a:lstStyle/>
          <a:p>
            <a:pPr algn="ctr"/>
            <a:r>
              <a:rPr lang="en-US" sz="800" dirty="0" err="1">
                <a:latin typeface="Consolas"/>
                <a:cs typeface="Consolas"/>
              </a:rPr>
              <a:t>c</a:t>
            </a:r>
            <a:r>
              <a:rPr lang="en-US" sz="800" dirty="0" err="1" smtClean="0">
                <a:latin typeface="Consolas"/>
                <a:cs typeface="Consolas"/>
              </a:rPr>
              <a:t>annon_shutdown.c</a:t>
            </a:r>
            <a:endParaRPr lang="en-US" sz="800" dirty="0">
              <a:latin typeface="Consolas"/>
              <a:cs typeface="Consolas"/>
            </a:endParaRPr>
          </a:p>
        </p:txBody>
      </p:sp>
      <p:grpSp>
        <p:nvGrpSpPr>
          <p:cNvPr id="230" name="Group 229"/>
          <p:cNvGrpSpPr/>
          <p:nvPr/>
        </p:nvGrpSpPr>
        <p:grpSpPr>
          <a:xfrm>
            <a:off x="4413721" y="1878664"/>
            <a:ext cx="422705" cy="615986"/>
            <a:chOff x="4769335" y="1878664"/>
            <a:chExt cx="422705" cy="615986"/>
          </a:xfrm>
        </p:grpSpPr>
        <p:sp>
          <p:nvSpPr>
            <p:cNvPr id="124" name="Rectangle 123"/>
            <p:cNvSpPr/>
            <p:nvPr/>
          </p:nvSpPr>
          <p:spPr>
            <a:xfrm>
              <a:off x="4769335" y="1896519"/>
              <a:ext cx="401484" cy="598131"/>
            </a:xfrm>
            <a:prstGeom prst="rect">
              <a:avLst/>
            </a:prstGeom>
            <a:solidFill>
              <a:schemeClr val="accent4">
                <a:lumMod val="20000"/>
                <a:lumOff val="8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125" name="Right Triangle 124"/>
            <p:cNvSpPr/>
            <p:nvPr/>
          </p:nvSpPr>
          <p:spPr>
            <a:xfrm flipH="1" flipV="1">
              <a:off x="4982469" y="1878664"/>
              <a:ext cx="209571" cy="199139"/>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126" name="Right Triangle 125"/>
            <p:cNvSpPr/>
            <p:nvPr/>
          </p:nvSpPr>
          <p:spPr>
            <a:xfrm>
              <a:off x="5004695" y="1896517"/>
              <a:ext cx="166124" cy="165411"/>
            </a:xfrm>
            <a:prstGeom prst="rtTriangle">
              <a:avLst/>
            </a:prstGeom>
            <a:solidFill>
              <a:schemeClr val="accent4">
                <a:lumMod val="60000"/>
                <a:lumOff val="4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grpSp>
      <p:grpSp>
        <p:nvGrpSpPr>
          <p:cNvPr id="143" name="Group 142"/>
          <p:cNvGrpSpPr/>
          <p:nvPr/>
        </p:nvGrpSpPr>
        <p:grpSpPr>
          <a:xfrm>
            <a:off x="5218699" y="1880439"/>
            <a:ext cx="422705" cy="615986"/>
            <a:chOff x="7144844" y="2915847"/>
            <a:chExt cx="422705" cy="615986"/>
          </a:xfrm>
        </p:grpSpPr>
        <p:sp>
          <p:nvSpPr>
            <p:cNvPr id="144" name="Rectangle 143"/>
            <p:cNvSpPr/>
            <p:nvPr/>
          </p:nvSpPr>
          <p:spPr>
            <a:xfrm>
              <a:off x="7144844" y="2933702"/>
              <a:ext cx="401484" cy="598131"/>
            </a:xfrm>
            <a:prstGeom prst="rect">
              <a:avLst/>
            </a:prstGeom>
            <a:solidFill>
              <a:schemeClr val="bg1"/>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145" name="Right Triangle 144"/>
            <p:cNvSpPr/>
            <p:nvPr/>
          </p:nvSpPr>
          <p:spPr>
            <a:xfrm flipH="1" flipV="1">
              <a:off x="7357978" y="2915847"/>
              <a:ext cx="209571" cy="199139"/>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146" name="Right Triangle 145"/>
            <p:cNvSpPr/>
            <p:nvPr/>
          </p:nvSpPr>
          <p:spPr>
            <a:xfrm>
              <a:off x="7380204" y="2933700"/>
              <a:ext cx="166124" cy="165411"/>
            </a:xfrm>
            <a:prstGeom prst="rtTriangle">
              <a:avLst/>
            </a:prstGeom>
            <a:solidFill>
              <a:schemeClr val="bg1">
                <a:lumMod val="85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grpSp>
      <p:grpSp>
        <p:nvGrpSpPr>
          <p:cNvPr id="171" name="Group 170"/>
          <p:cNvGrpSpPr/>
          <p:nvPr/>
        </p:nvGrpSpPr>
        <p:grpSpPr>
          <a:xfrm>
            <a:off x="3168432" y="1971625"/>
            <a:ext cx="696451" cy="523568"/>
            <a:chOff x="4399272" y="296302"/>
            <a:chExt cx="696451" cy="523568"/>
          </a:xfrm>
        </p:grpSpPr>
        <p:sp>
          <p:nvSpPr>
            <p:cNvPr id="172" name="Rounded Rectangle 171"/>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173" name="Right Triangle 172"/>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174" name="Rounded Rectangle 173"/>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grpSp>
      <p:grpSp>
        <p:nvGrpSpPr>
          <p:cNvPr id="175" name="Group 174"/>
          <p:cNvGrpSpPr/>
          <p:nvPr/>
        </p:nvGrpSpPr>
        <p:grpSpPr>
          <a:xfrm>
            <a:off x="3193833" y="2972843"/>
            <a:ext cx="696451" cy="523568"/>
            <a:chOff x="4399272" y="296302"/>
            <a:chExt cx="696451" cy="523568"/>
          </a:xfrm>
        </p:grpSpPr>
        <p:sp>
          <p:nvSpPr>
            <p:cNvPr id="176" name="Rounded Rectangle 175"/>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177" name="Right Triangle 176"/>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178" name="Rounded Rectangle 177"/>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grpSp>
      <p:grpSp>
        <p:nvGrpSpPr>
          <p:cNvPr id="179" name="Group 178"/>
          <p:cNvGrpSpPr/>
          <p:nvPr/>
        </p:nvGrpSpPr>
        <p:grpSpPr>
          <a:xfrm>
            <a:off x="2048858" y="3998442"/>
            <a:ext cx="696451" cy="523568"/>
            <a:chOff x="4399272" y="296302"/>
            <a:chExt cx="696451" cy="523568"/>
          </a:xfrm>
        </p:grpSpPr>
        <p:sp>
          <p:nvSpPr>
            <p:cNvPr id="180" name="Rounded Rectangle 179"/>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181" name="Right Triangle 180"/>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182" name="Rounded Rectangle 181"/>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grpSp>
      <p:grpSp>
        <p:nvGrpSpPr>
          <p:cNvPr id="183" name="Group 182"/>
          <p:cNvGrpSpPr/>
          <p:nvPr/>
        </p:nvGrpSpPr>
        <p:grpSpPr>
          <a:xfrm>
            <a:off x="4490304" y="4006031"/>
            <a:ext cx="696451" cy="523568"/>
            <a:chOff x="4399272" y="296302"/>
            <a:chExt cx="696451" cy="523568"/>
          </a:xfrm>
        </p:grpSpPr>
        <p:sp>
          <p:nvSpPr>
            <p:cNvPr id="184" name="Rounded Rectangle 183"/>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185" name="Right Triangle 184"/>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186" name="Rounded Rectangle 185"/>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grpSp>
      <p:cxnSp>
        <p:nvCxnSpPr>
          <p:cNvPr id="187" name="Straight Connector 186"/>
          <p:cNvCxnSpPr>
            <a:stCxn id="22" idx="2"/>
            <a:endCxn id="152" idx="0"/>
          </p:cNvCxnSpPr>
          <p:nvPr/>
        </p:nvCxnSpPr>
        <p:spPr>
          <a:xfrm flipH="1">
            <a:off x="1965447" y="4740733"/>
            <a:ext cx="497584" cy="233513"/>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a:stCxn id="22" idx="2"/>
            <a:endCxn id="156" idx="0"/>
          </p:cNvCxnSpPr>
          <p:nvPr/>
        </p:nvCxnSpPr>
        <p:spPr>
          <a:xfrm>
            <a:off x="2463031" y="4740733"/>
            <a:ext cx="375475" cy="233513"/>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a:stCxn id="23" idx="2"/>
            <a:endCxn id="160" idx="0"/>
          </p:cNvCxnSpPr>
          <p:nvPr/>
        </p:nvCxnSpPr>
        <p:spPr>
          <a:xfrm flipH="1">
            <a:off x="4006678" y="4737454"/>
            <a:ext cx="915554" cy="236792"/>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a:stCxn id="23" idx="2"/>
            <a:endCxn id="164" idx="0"/>
          </p:cNvCxnSpPr>
          <p:nvPr/>
        </p:nvCxnSpPr>
        <p:spPr>
          <a:xfrm flipH="1">
            <a:off x="4918952" y="4737454"/>
            <a:ext cx="3280" cy="236792"/>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a:stCxn id="23" idx="2"/>
            <a:endCxn id="168" idx="0"/>
          </p:cNvCxnSpPr>
          <p:nvPr/>
        </p:nvCxnSpPr>
        <p:spPr>
          <a:xfrm>
            <a:off x="4922232" y="4737454"/>
            <a:ext cx="952863" cy="236792"/>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42" idx="2"/>
            <a:endCxn id="180" idx="0"/>
          </p:cNvCxnSpPr>
          <p:nvPr/>
        </p:nvCxnSpPr>
        <p:spPr>
          <a:xfrm flipH="1">
            <a:off x="2397084" y="3709194"/>
            <a:ext cx="1173573" cy="289248"/>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a:stCxn id="20" idx="2"/>
            <a:endCxn id="172" idx="0"/>
          </p:cNvCxnSpPr>
          <p:nvPr/>
        </p:nvCxnSpPr>
        <p:spPr>
          <a:xfrm flipH="1">
            <a:off x="3516658" y="1648487"/>
            <a:ext cx="1346214" cy="323138"/>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218" name="Group 217"/>
          <p:cNvGrpSpPr/>
          <p:nvPr/>
        </p:nvGrpSpPr>
        <p:grpSpPr>
          <a:xfrm>
            <a:off x="6067599" y="1972857"/>
            <a:ext cx="696451" cy="523568"/>
            <a:chOff x="4399272" y="296302"/>
            <a:chExt cx="696451" cy="523568"/>
          </a:xfrm>
        </p:grpSpPr>
        <p:sp>
          <p:nvSpPr>
            <p:cNvPr id="219" name="Rounded Rectangle 218"/>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220" name="Right Triangle 219"/>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221" name="Rounded Rectangle 220"/>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grpSp>
      <p:sp>
        <p:nvSpPr>
          <p:cNvPr id="222" name="TextBox 221"/>
          <p:cNvSpPr txBox="1"/>
          <p:nvPr/>
        </p:nvSpPr>
        <p:spPr>
          <a:xfrm>
            <a:off x="6151107" y="2501875"/>
            <a:ext cx="692317" cy="215444"/>
          </a:xfrm>
          <a:prstGeom prst="rect">
            <a:avLst/>
          </a:prstGeom>
          <a:noFill/>
        </p:spPr>
        <p:txBody>
          <a:bodyPr wrap="none" rtlCol="0">
            <a:spAutoFit/>
          </a:bodyPr>
          <a:lstStyle/>
          <a:p>
            <a:r>
              <a:rPr lang="en-US" sz="800" dirty="0" err="1" smtClean="0">
                <a:latin typeface="Consolas"/>
                <a:cs typeface="Consolas"/>
              </a:rPr>
              <a:t>RUN_test</a:t>
            </a:r>
            <a:r>
              <a:rPr lang="en-US" sz="800" dirty="0" smtClean="0">
                <a:latin typeface="Consolas"/>
                <a:cs typeface="Consolas"/>
              </a:rPr>
              <a:t>/</a:t>
            </a:r>
            <a:endParaRPr lang="en-US" sz="800" dirty="0">
              <a:latin typeface="Consolas"/>
              <a:cs typeface="Consolas"/>
            </a:endParaRPr>
          </a:p>
        </p:txBody>
      </p:sp>
      <p:cxnSp>
        <p:nvCxnSpPr>
          <p:cNvPr id="232" name="Straight Connector 231"/>
          <p:cNvCxnSpPr>
            <a:stCxn id="20" idx="2"/>
            <a:endCxn id="219" idx="0"/>
          </p:cNvCxnSpPr>
          <p:nvPr/>
        </p:nvCxnSpPr>
        <p:spPr>
          <a:xfrm>
            <a:off x="4862872" y="1648487"/>
            <a:ext cx="1552953" cy="324370"/>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167" name="Group 166"/>
          <p:cNvGrpSpPr/>
          <p:nvPr/>
        </p:nvGrpSpPr>
        <p:grpSpPr>
          <a:xfrm>
            <a:off x="5674353" y="4956391"/>
            <a:ext cx="422705" cy="615986"/>
            <a:chOff x="7567549" y="2430270"/>
            <a:chExt cx="422705" cy="615986"/>
          </a:xfrm>
        </p:grpSpPr>
        <p:sp>
          <p:nvSpPr>
            <p:cNvPr id="168" name="Rectangle 167"/>
            <p:cNvSpPr/>
            <p:nvPr/>
          </p:nvSpPr>
          <p:spPr>
            <a:xfrm>
              <a:off x="7567549" y="2448125"/>
              <a:ext cx="401484" cy="598131"/>
            </a:xfrm>
            <a:prstGeom prst="rect">
              <a:avLst/>
            </a:prstGeom>
            <a:solidFill>
              <a:schemeClr val="accent5">
                <a:lumMod val="20000"/>
                <a:lumOff val="8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169" name="Right Triangle 168"/>
            <p:cNvSpPr/>
            <p:nvPr/>
          </p:nvSpPr>
          <p:spPr>
            <a:xfrm flipH="1" flipV="1">
              <a:off x="7780683" y="2430270"/>
              <a:ext cx="209571" cy="199139"/>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170" name="Right Triangle 169"/>
            <p:cNvSpPr/>
            <p:nvPr/>
          </p:nvSpPr>
          <p:spPr>
            <a:xfrm>
              <a:off x="7802909" y="2448123"/>
              <a:ext cx="166124" cy="165411"/>
            </a:xfrm>
            <a:prstGeom prst="rtTriangle">
              <a:avLst/>
            </a:prstGeom>
            <a:solidFill>
              <a:schemeClr val="accent5">
                <a:lumMod val="60000"/>
                <a:lumOff val="4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grpSp>
      <p:grpSp>
        <p:nvGrpSpPr>
          <p:cNvPr id="163" name="Group 162"/>
          <p:cNvGrpSpPr/>
          <p:nvPr/>
        </p:nvGrpSpPr>
        <p:grpSpPr>
          <a:xfrm>
            <a:off x="4718210" y="4956391"/>
            <a:ext cx="422705" cy="615986"/>
            <a:chOff x="7567549" y="2430270"/>
            <a:chExt cx="422705" cy="615986"/>
          </a:xfrm>
        </p:grpSpPr>
        <p:sp>
          <p:nvSpPr>
            <p:cNvPr id="164" name="Rectangle 163"/>
            <p:cNvSpPr/>
            <p:nvPr/>
          </p:nvSpPr>
          <p:spPr>
            <a:xfrm>
              <a:off x="7567549" y="2448125"/>
              <a:ext cx="401484" cy="598131"/>
            </a:xfrm>
            <a:prstGeom prst="rect">
              <a:avLst/>
            </a:prstGeom>
            <a:solidFill>
              <a:schemeClr val="accent5">
                <a:lumMod val="20000"/>
                <a:lumOff val="8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165" name="Right Triangle 164"/>
            <p:cNvSpPr/>
            <p:nvPr/>
          </p:nvSpPr>
          <p:spPr>
            <a:xfrm flipH="1" flipV="1">
              <a:off x="7780683" y="2430270"/>
              <a:ext cx="209571" cy="199139"/>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166" name="Right Triangle 165"/>
            <p:cNvSpPr/>
            <p:nvPr/>
          </p:nvSpPr>
          <p:spPr>
            <a:xfrm>
              <a:off x="7802909" y="2448123"/>
              <a:ext cx="166124" cy="165411"/>
            </a:xfrm>
            <a:prstGeom prst="rtTriangle">
              <a:avLst/>
            </a:prstGeom>
            <a:solidFill>
              <a:schemeClr val="accent5">
                <a:lumMod val="60000"/>
                <a:lumOff val="4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grpSp>
      <p:grpSp>
        <p:nvGrpSpPr>
          <p:cNvPr id="159" name="Group 158"/>
          <p:cNvGrpSpPr/>
          <p:nvPr/>
        </p:nvGrpSpPr>
        <p:grpSpPr>
          <a:xfrm>
            <a:off x="3805936" y="4956391"/>
            <a:ext cx="422705" cy="615986"/>
            <a:chOff x="7567549" y="2430270"/>
            <a:chExt cx="422705" cy="615986"/>
          </a:xfrm>
        </p:grpSpPr>
        <p:sp>
          <p:nvSpPr>
            <p:cNvPr id="160" name="Rectangle 159"/>
            <p:cNvSpPr/>
            <p:nvPr/>
          </p:nvSpPr>
          <p:spPr>
            <a:xfrm>
              <a:off x="7567549" y="2448125"/>
              <a:ext cx="401484" cy="598131"/>
            </a:xfrm>
            <a:prstGeom prst="rect">
              <a:avLst/>
            </a:prstGeom>
            <a:solidFill>
              <a:schemeClr val="accent5">
                <a:lumMod val="20000"/>
                <a:lumOff val="8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161" name="Right Triangle 160"/>
            <p:cNvSpPr/>
            <p:nvPr/>
          </p:nvSpPr>
          <p:spPr>
            <a:xfrm flipH="1" flipV="1">
              <a:off x="7780683" y="2430270"/>
              <a:ext cx="209571" cy="199139"/>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162" name="Right Triangle 161"/>
            <p:cNvSpPr/>
            <p:nvPr/>
          </p:nvSpPr>
          <p:spPr>
            <a:xfrm>
              <a:off x="7802909" y="2448123"/>
              <a:ext cx="166124" cy="165411"/>
            </a:xfrm>
            <a:prstGeom prst="rtTriangle">
              <a:avLst/>
            </a:prstGeom>
            <a:solidFill>
              <a:schemeClr val="accent5">
                <a:lumMod val="60000"/>
                <a:lumOff val="4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grpSp>
      <p:grpSp>
        <p:nvGrpSpPr>
          <p:cNvPr id="151" name="Group 150"/>
          <p:cNvGrpSpPr/>
          <p:nvPr/>
        </p:nvGrpSpPr>
        <p:grpSpPr>
          <a:xfrm>
            <a:off x="1764705" y="4956391"/>
            <a:ext cx="422705" cy="615986"/>
            <a:chOff x="6638333" y="2395121"/>
            <a:chExt cx="422705" cy="615986"/>
          </a:xfrm>
        </p:grpSpPr>
        <p:sp>
          <p:nvSpPr>
            <p:cNvPr id="152" name="Rectangle 151"/>
            <p:cNvSpPr/>
            <p:nvPr/>
          </p:nvSpPr>
          <p:spPr>
            <a:xfrm>
              <a:off x="6638333" y="2412976"/>
              <a:ext cx="401484" cy="598131"/>
            </a:xfrm>
            <a:prstGeom prst="rect">
              <a:avLst/>
            </a:prstGeom>
            <a:solidFill>
              <a:schemeClr val="accent2">
                <a:lumMod val="20000"/>
                <a:lumOff val="8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153" name="Right Triangle 152"/>
            <p:cNvSpPr/>
            <p:nvPr/>
          </p:nvSpPr>
          <p:spPr>
            <a:xfrm flipH="1" flipV="1">
              <a:off x="6851467" y="2395121"/>
              <a:ext cx="209571" cy="199139"/>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154" name="Right Triangle 153"/>
            <p:cNvSpPr/>
            <p:nvPr/>
          </p:nvSpPr>
          <p:spPr>
            <a:xfrm>
              <a:off x="6873693" y="2412974"/>
              <a:ext cx="166124" cy="165411"/>
            </a:xfrm>
            <a:prstGeom prst="rtTriangle">
              <a:avLst/>
            </a:prstGeom>
            <a:solidFill>
              <a:schemeClr val="accent2">
                <a:lumMod val="60000"/>
                <a:lumOff val="4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grpSp>
      <p:grpSp>
        <p:nvGrpSpPr>
          <p:cNvPr id="155" name="Group 154"/>
          <p:cNvGrpSpPr/>
          <p:nvPr/>
        </p:nvGrpSpPr>
        <p:grpSpPr>
          <a:xfrm>
            <a:off x="2637764" y="4956391"/>
            <a:ext cx="422705" cy="615986"/>
            <a:chOff x="6638333" y="2395121"/>
            <a:chExt cx="422705" cy="615986"/>
          </a:xfrm>
        </p:grpSpPr>
        <p:sp>
          <p:nvSpPr>
            <p:cNvPr id="156" name="Rectangle 155"/>
            <p:cNvSpPr/>
            <p:nvPr/>
          </p:nvSpPr>
          <p:spPr>
            <a:xfrm>
              <a:off x="6638333" y="2412976"/>
              <a:ext cx="401484" cy="598131"/>
            </a:xfrm>
            <a:prstGeom prst="rect">
              <a:avLst/>
            </a:prstGeom>
            <a:solidFill>
              <a:schemeClr val="accent2">
                <a:lumMod val="20000"/>
                <a:lumOff val="8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157" name="Right Triangle 156"/>
            <p:cNvSpPr/>
            <p:nvPr/>
          </p:nvSpPr>
          <p:spPr>
            <a:xfrm flipH="1" flipV="1">
              <a:off x="6851467" y="2395121"/>
              <a:ext cx="209571" cy="199139"/>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158" name="Right Triangle 157"/>
            <p:cNvSpPr/>
            <p:nvPr/>
          </p:nvSpPr>
          <p:spPr>
            <a:xfrm>
              <a:off x="6873693" y="2412974"/>
              <a:ext cx="166124" cy="165411"/>
            </a:xfrm>
            <a:prstGeom prst="rtTriangle">
              <a:avLst/>
            </a:prstGeom>
            <a:solidFill>
              <a:schemeClr val="accent2">
                <a:lumMod val="60000"/>
                <a:lumOff val="4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grpSp>
    </p:spTree>
    <p:extLst>
      <p:ext uri="{BB962C8B-B14F-4D97-AF65-F5344CB8AC3E}">
        <p14:creationId xmlns:p14="http://schemas.microsoft.com/office/powerpoint/2010/main" val="22102660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96340"/>
            <a:ext cx="9144000" cy="369332"/>
          </a:xfrm>
          <a:prstGeom prst="rect">
            <a:avLst/>
          </a:prstGeom>
        </p:spPr>
        <p:txBody>
          <a:bodyPr wrap="square">
            <a:spAutoFit/>
          </a:bodyPr>
          <a:lstStyle/>
          <a:p>
            <a:pPr algn="ctr"/>
            <a:r>
              <a:rPr lang="en-US" dirty="0" smtClean="0">
                <a:latin typeface="Century Schoolbook"/>
                <a:cs typeface="Century Schoolbook"/>
              </a:rPr>
              <a:t>Building the Simulation with </a:t>
            </a:r>
            <a:r>
              <a:rPr lang="en-US" i="1" dirty="0" smtClean="0">
                <a:latin typeface="Century Schoolbook"/>
                <a:cs typeface="Century Schoolbook"/>
              </a:rPr>
              <a:t>Trick-CP</a:t>
            </a:r>
            <a:endParaRPr lang="en-US" i="1" dirty="0">
              <a:latin typeface="Century Schoolbook"/>
              <a:cs typeface="Century Schoolbook"/>
            </a:endParaRPr>
          </a:p>
        </p:txBody>
      </p:sp>
      <p:sp>
        <p:nvSpPr>
          <p:cNvPr id="5" name="Rectangle 4"/>
          <p:cNvSpPr/>
          <p:nvPr/>
        </p:nvSpPr>
        <p:spPr>
          <a:xfrm>
            <a:off x="1371600" y="975941"/>
            <a:ext cx="6629400" cy="1200329"/>
          </a:xfrm>
          <a:prstGeom prst="rect">
            <a:avLst/>
          </a:prstGeom>
        </p:spPr>
        <p:txBody>
          <a:bodyPr wrap="square">
            <a:spAutoFit/>
          </a:bodyPr>
          <a:lstStyle/>
          <a:p>
            <a:r>
              <a:rPr lang="en-US" dirty="0">
                <a:latin typeface="Century Schoolbook"/>
                <a:cs typeface="Century Schoolbook"/>
              </a:rPr>
              <a:t>The Trick simulation build tool is called </a:t>
            </a:r>
            <a:r>
              <a:rPr lang="en-US" b="1" dirty="0">
                <a:latin typeface="Century Schoolbook"/>
                <a:cs typeface="Century Schoolbook"/>
              </a:rPr>
              <a:t>trick-CP</a:t>
            </a:r>
            <a:r>
              <a:rPr lang="en-US" dirty="0">
                <a:latin typeface="Century Schoolbook"/>
                <a:cs typeface="Century Schoolbook"/>
              </a:rPr>
              <a:t> (Trick Configuration Processor). It </a:t>
            </a:r>
            <a:r>
              <a:rPr lang="en-US" dirty="0" smtClean="0">
                <a:latin typeface="Century Schoolbook"/>
                <a:cs typeface="Century Schoolbook"/>
              </a:rPr>
              <a:t>parses an </a:t>
            </a:r>
            <a:r>
              <a:rPr lang="en-US" dirty="0" err="1" smtClean="0">
                <a:latin typeface="Century Schoolbook"/>
                <a:cs typeface="Century Schoolbook"/>
              </a:rPr>
              <a:t>S_define</a:t>
            </a:r>
            <a:r>
              <a:rPr lang="en-US" dirty="0" smtClean="0">
                <a:latin typeface="Century Schoolbook"/>
                <a:cs typeface="Century Schoolbook"/>
              </a:rPr>
              <a:t> file, </a:t>
            </a:r>
            <a:r>
              <a:rPr lang="en-US" dirty="0">
                <a:latin typeface="Century Schoolbook"/>
                <a:cs typeface="Century Schoolbook"/>
              </a:rPr>
              <a:t>finding </a:t>
            </a:r>
            <a:r>
              <a:rPr lang="en-US" dirty="0" smtClean="0">
                <a:latin typeface="Century Schoolbook"/>
                <a:cs typeface="Century Schoolbook"/>
              </a:rPr>
              <a:t>data-types, variables, functions</a:t>
            </a:r>
            <a:r>
              <a:rPr lang="en-US" dirty="0">
                <a:latin typeface="Century Schoolbook"/>
                <a:cs typeface="Century Schoolbook"/>
              </a:rPr>
              <a:t>, </a:t>
            </a:r>
            <a:r>
              <a:rPr lang="en-US" dirty="0" smtClean="0">
                <a:latin typeface="Century Schoolbook"/>
                <a:cs typeface="Century Schoolbook"/>
              </a:rPr>
              <a:t>scheduling information, and </a:t>
            </a:r>
            <a:r>
              <a:rPr lang="en-US" dirty="0">
                <a:latin typeface="Century Schoolbook"/>
                <a:cs typeface="Century Schoolbook"/>
              </a:rPr>
              <a:t>ultimately </a:t>
            </a:r>
            <a:r>
              <a:rPr lang="en-US" dirty="0" smtClean="0">
                <a:latin typeface="Century Schoolbook"/>
                <a:cs typeface="Century Schoolbook"/>
              </a:rPr>
              <a:t>creates </a:t>
            </a:r>
            <a:r>
              <a:rPr lang="en-US" dirty="0">
                <a:latin typeface="Century Schoolbook"/>
                <a:cs typeface="Century Schoolbook"/>
              </a:rPr>
              <a:t>a simulation executable.</a:t>
            </a:r>
          </a:p>
        </p:txBody>
      </p:sp>
      <p:sp>
        <p:nvSpPr>
          <p:cNvPr id="7" name="TextBox 6"/>
          <p:cNvSpPr txBox="1"/>
          <p:nvPr/>
        </p:nvSpPr>
        <p:spPr>
          <a:xfrm>
            <a:off x="1371572" y="4478892"/>
            <a:ext cx="4245874" cy="369332"/>
          </a:xfrm>
          <a:prstGeom prst="rect">
            <a:avLst/>
          </a:prstGeom>
          <a:noFill/>
          <a:ln>
            <a:noFill/>
          </a:ln>
        </p:spPr>
        <p:txBody>
          <a:bodyPr wrap="none" rtlCol="0">
            <a:spAutoFit/>
          </a:bodyPr>
          <a:lstStyle/>
          <a:p>
            <a:r>
              <a:rPr lang="en-US" b="1" dirty="0" smtClean="0">
                <a:solidFill>
                  <a:schemeClr val="accent3">
                    <a:lumMod val="75000"/>
                  </a:schemeClr>
                </a:solidFill>
                <a:latin typeface="Consolas"/>
                <a:cs typeface="Consolas"/>
              </a:rPr>
              <a:t>=== Simulation make complete ===</a:t>
            </a:r>
            <a:endParaRPr lang="en-US" b="1" dirty="0">
              <a:solidFill>
                <a:schemeClr val="accent3">
                  <a:lumMod val="75000"/>
                </a:schemeClr>
              </a:solidFill>
              <a:latin typeface="Consolas"/>
              <a:cs typeface="Consolas"/>
            </a:endParaRPr>
          </a:p>
        </p:txBody>
      </p:sp>
      <p:sp>
        <p:nvSpPr>
          <p:cNvPr id="8" name="TextBox 7"/>
          <p:cNvSpPr txBox="1"/>
          <p:nvPr/>
        </p:nvSpPr>
        <p:spPr>
          <a:xfrm>
            <a:off x="1371600" y="4057161"/>
            <a:ext cx="1804663" cy="369332"/>
          </a:xfrm>
          <a:prstGeom prst="rect">
            <a:avLst/>
          </a:prstGeom>
          <a:noFill/>
        </p:spPr>
        <p:txBody>
          <a:bodyPr wrap="none" rtlCol="0">
            <a:spAutoFit/>
          </a:bodyPr>
          <a:lstStyle/>
          <a:p>
            <a:r>
              <a:rPr lang="en-US" dirty="0" smtClean="0">
                <a:latin typeface="Century Schoolbook"/>
                <a:cs typeface="Century Schoolbook"/>
              </a:rPr>
              <a:t>you should see:</a:t>
            </a:r>
            <a:endParaRPr lang="en-US" dirty="0">
              <a:latin typeface="Century Schoolbook"/>
              <a:cs typeface="Century Schoolbook"/>
            </a:endParaRPr>
          </a:p>
        </p:txBody>
      </p:sp>
      <p:sp>
        <p:nvSpPr>
          <p:cNvPr id="9" name="TextBox 8"/>
          <p:cNvSpPr txBox="1"/>
          <p:nvPr/>
        </p:nvSpPr>
        <p:spPr>
          <a:xfrm>
            <a:off x="1374210" y="2846765"/>
            <a:ext cx="2779502" cy="369332"/>
          </a:xfrm>
          <a:prstGeom prst="rect">
            <a:avLst/>
          </a:prstGeom>
          <a:noFill/>
        </p:spPr>
        <p:txBody>
          <a:bodyPr wrap="none" rtlCol="0">
            <a:spAutoFit/>
          </a:bodyPr>
          <a:lstStyle/>
          <a:p>
            <a:r>
              <a:rPr lang="en-US" dirty="0" smtClean="0">
                <a:latin typeface="Century Schoolbook"/>
                <a:cs typeface="Century Schoolbook"/>
              </a:rPr>
              <a:t>After you build the </a:t>
            </a:r>
            <a:r>
              <a:rPr lang="en-US" dirty="0" err="1" smtClean="0">
                <a:latin typeface="Century Schoolbook"/>
                <a:cs typeface="Century Schoolbook"/>
              </a:rPr>
              <a:t>sim</a:t>
            </a:r>
            <a:r>
              <a:rPr lang="en-US" dirty="0" smtClean="0">
                <a:latin typeface="Century Schoolbook"/>
                <a:cs typeface="Century Schoolbook"/>
              </a:rPr>
              <a:t>:</a:t>
            </a:r>
            <a:endParaRPr lang="en-US" dirty="0">
              <a:latin typeface="Century Schoolbook"/>
              <a:cs typeface="Century Schoolbook"/>
            </a:endParaRPr>
          </a:p>
        </p:txBody>
      </p:sp>
      <p:grpSp>
        <p:nvGrpSpPr>
          <p:cNvPr id="2" name="Group 1"/>
          <p:cNvGrpSpPr/>
          <p:nvPr/>
        </p:nvGrpSpPr>
        <p:grpSpPr>
          <a:xfrm>
            <a:off x="947630" y="3270732"/>
            <a:ext cx="6299836" cy="646331"/>
            <a:chOff x="947630" y="3270732"/>
            <a:chExt cx="6299836" cy="646331"/>
          </a:xfrm>
        </p:grpSpPr>
        <p:sp>
          <p:nvSpPr>
            <p:cNvPr id="6" name="Rectangle 5"/>
            <p:cNvSpPr/>
            <p:nvPr/>
          </p:nvSpPr>
          <p:spPr>
            <a:xfrm>
              <a:off x="1371599" y="3270732"/>
              <a:ext cx="5875867" cy="646331"/>
            </a:xfrm>
            <a:prstGeom prst="rect">
              <a:avLst/>
            </a:prstGeom>
            <a:solidFill>
              <a:schemeClr val="bg1">
                <a:lumMod val="95000"/>
              </a:schemeClr>
            </a:solidFill>
            <a:ln w="25400">
              <a:solidFill>
                <a:schemeClr val="tx1">
                  <a:lumMod val="65000"/>
                  <a:lumOff val="35000"/>
                </a:schemeClr>
              </a:solidFill>
            </a:ln>
          </p:spPr>
          <p:txBody>
            <a:bodyPr wrap="square">
              <a:spAutoFit/>
            </a:bodyPr>
            <a:lstStyle/>
            <a:p>
              <a:r>
                <a:rPr lang="en-US" b="1" dirty="0">
                  <a:latin typeface="Consolas"/>
                  <a:cs typeface="Consolas"/>
                </a:rPr>
                <a:t>%</a:t>
              </a:r>
              <a:r>
                <a:rPr lang="en-US" dirty="0">
                  <a:latin typeface="Consolas"/>
                  <a:cs typeface="Consolas"/>
                </a:rPr>
                <a:t> </a:t>
              </a:r>
              <a:r>
                <a:rPr lang="en-US" dirty="0">
                  <a:solidFill>
                    <a:srgbClr val="008000"/>
                  </a:solidFill>
                  <a:latin typeface="Consolas"/>
                  <a:cs typeface="Consolas"/>
                </a:rPr>
                <a:t>cd $HOME/</a:t>
              </a:r>
              <a:r>
                <a:rPr lang="en-US" dirty="0" err="1">
                  <a:solidFill>
                    <a:srgbClr val="008000"/>
                  </a:solidFill>
                  <a:latin typeface="Consolas"/>
                  <a:cs typeface="Consolas"/>
                </a:rPr>
                <a:t>trick_sims</a:t>
              </a:r>
              <a:r>
                <a:rPr lang="en-US" dirty="0">
                  <a:solidFill>
                    <a:srgbClr val="008000"/>
                  </a:solidFill>
                  <a:latin typeface="Consolas"/>
                  <a:cs typeface="Consolas"/>
                </a:rPr>
                <a:t>/</a:t>
              </a:r>
              <a:r>
                <a:rPr lang="en-US" dirty="0" err="1">
                  <a:solidFill>
                    <a:srgbClr val="008000"/>
                  </a:solidFill>
                  <a:latin typeface="Consolas"/>
                  <a:cs typeface="Consolas"/>
                </a:rPr>
                <a:t>SIM_cannon_analytic</a:t>
              </a:r>
              <a:endParaRPr lang="en-US" dirty="0">
                <a:solidFill>
                  <a:srgbClr val="008000"/>
                </a:solidFill>
                <a:latin typeface="Consolas"/>
                <a:cs typeface="Consolas"/>
              </a:endParaRPr>
            </a:p>
            <a:p>
              <a:r>
                <a:rPr lang="en-US" b="1" dirty="0">
                  <a:latin typeface="Consolas"/>
                  <a:cs typeface="Consolas"/>
                </a:rPr>
                <a:t>%</a:t>
              </a:r>
              <a:r>
                <a:rPr lang="en-US" dirty="0">
                  <a:latin typeface="Consolas"/>
                  <a:cs typeface="Consolas"/>
                </a:rPr>
                <a:t> </a:t>
              </a:r>
              <a:r>
                <a:rPr lang="en-US" dirty="0">
                  <a:solidFill>
                    <a:srgbClr val="008000"/>
                  </a:solidFill>
                  <a:latin typeface="Consolas"/>
                  <a:cs typeface="Consolas"/>
                </a:rPr>
                <a:t>trick-CP</a:t>
              </a:r>
            </a:p>
          </p:txBody>
        </p:sp>
        <p:sp>
          <p:nvSpPr>
            <p:cNvPr id="11" name="Rectangle 10"/>
            <p:cNvSpPr/>
            <p:nvPr/>
          </p:nvSpPr>
          <p:spPr>
            <a:xfrm>
              <a:off x="947630" y="3289258"/>
              <a:ext cx="417903" cy="369332"/>
            </a:xfrm>
            <a:prstGeom prst="rect">
              <a:avLst/>
            </a:prstGeom>
          </p:spPr>
          <p:txBody>
            <a:bodyPr wrap="square">
              <a:spAutoFit/>
            </a:bodyPr>
            <a:lstStyle/>
            <a:p>
              <a:r>
                <a:rPr lang="en-US" dirty="0"/>
                <a:t>👉</a:t>
              </a:r>
            </a:p>
          </p:txBody>
        </p:sp>
      </p:grpSp>
    </p:spTree>
    <p:extLst>
      <p:ext uri="{BB962C8B-B14F-4D97-AF65-F5344CB8AC3E}">
        <p14:creationId xmlns:p14="http://schemas.microsoft.com/office/powerpoint/2010/main" val="16365787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50239" y="296340"/>
            <a:ext cx="2510460" cy="369332"/>
          </a:xfrm>
          <a:prstGeom prst="rect">
            <a:avLst/>
          </a:prstGeom>
        </p:spPr>
        <p:txBody>
          <a:bodyPr wrap="none">
            <a:spAutoFit/>
          </a:bodyPr>
          <a:lstStyle/>
          <a:p>
            <a:pPr algn="ctr"/>
            <a:r>
              <a:rPr lang="en-US" dirty="0" smtClean="0">
                <a:latin typeface="Century Schoolbook"/>
                <a:cs typeface="Century Schoolbook"/>
              </a:rPr>
              <a:t>Simulation Input File</a:t>
            </a:r>
            <a:endParaRPr lang="en-US" dirty="0">
              <a:latin typeface="Century Schoolbook"/>
              <a:cs typeface="Century Schoolbook"/>
            </a:endParaRPr>
          </a:p>
        </p:txBody>
      </p:sp>
      <p:sp>
        <p:nvSpPr>
          <p:cNvPr id="3" name="Rectangle 2"/>
          <p:cNvSpPr/>
          <p:nvPr/>
        </p:nvSpPr>
        <p:spPr>
          <a:xfrm>
            <a:off x="1371600" y="797342"/>
            <a:ext cx="6908800" cy="923330"/>
          </a:xfrm>
          <a:prstGeom prst="rect">
            <a:avLst/>
          </a:prstGeom>
        </p:spPr>
        <p:txBody>
          <a:bodyPr wrap="square">
            <a:spAutoFit/>
          </a:bodyPr>
          <a:lstStyle/>
          <a:p>
            <a:r>
              <a:rPr lang="en-US" dirty="0">
                <a:latin typeface="Century Schoolbook"/>
                <a:cs typeface="Century Schoolbook"/>
              </a:rPr>
              <a:t>Every Trick simulation needs an input file</a:t>
            </a:r>
            <a:r>
              <a:rPr lang="en-US" dirty="0" smtClean="0">
                <a:latin typeface="Century Schoolbook"/>
                <a:cs typeface="Century Schoolbook"/>
              </a:rPr>
              <a:t>. The input file is actually a script that is processed by a Python </a:t>
            </a:r>
            <a:r>
              <a:rPr lang="en-US" dirty="0">
                <a:latin typeface="Century Schoolbook"/>
                <a:cs typeface="Century Schoolbook"/>
              </a:rPr>
              <a:t>interpreter</a:t>
            </a:r>
            <a:r>
              <a:rPr lang="en-US" dirty="0" smtClean="0">
                <a:latin typeface="Century Schoolbook"/>
                <a:cs typeface="Century Schoolbook"/>
              </a:rPr>
              <a:t>, specifically bound to Trick’s code and your simulation code.</a:t>
            </a:r>
          </a:p>
        </p:txBody>
      </p:sp>
      <p:sp>
        <p:nvSpPr>
          <p:cNvPr id="5" name="Rectangle 4"/>
          <p:cNvSpPr/>
          <p:nvPr/>
        </p:nvSpPr>
        <p:spPr>
          <a:xfrm>
            <a:off x="728133" y="2735351"/>
            <a:ext cx="5237581" cy="369332"/>
          </a:xfrm>
          <a:prstGeom prst="rect">
            <a:avLst/>
          </a:prstGeom>
          <a:solidFill>
            <a:schemeClr val="bg1">
              <a:lumMod val="95000"/>
            </a:schemeClr>
          </a:solidFill>
          <a:ln>
            <a:solidFill>
              <a:schemeClr val="bg1">
                <a:lumMod val="85000"/>
              </a:schemeClr>
            </a:solidFill>
          </a:ln>
          <a:effectLst>
            <a:outerShdw blurRad="101600" dist="38100" dir="2700000" algn="tl" rotWithShape="0">
              <a:schemeClr val="bg1">
                <a:lumMod val="75000"/>
                <a:alpha val="43000"/>
              </a:schemeClr>
            </a:outerShdw>
          </a:effectLst>
        </p:spPr>
        <p:txBody>
          <a:bodyPr wrap="square">
            <a:spAutoFit/>
          </a:bodyPr>
          <a:lstStyle/>
          <a:p>
            <a:r>
              <a:rPr lang="en-US" dirty="0" err="1">
                <a:latin typeface="Consolas"/>
                <a:cs typeface="Consolas"/>
              </a:rPr>
              <a:t>trick.stop</a:t>
            </a:r>
            <a:r>
              <a:rPr lang="en-US" dirty="0">
                <a:latin typeface="Consolas"/>
                <a:cs typeface="Consolas"/>
              </a:rPr>
              <a:t>(5.2)</a:t>
            </a:r>
          </a:p>
        </p:txBody>
      </p:sp>
      <p:sp>
        <p:nvSpPr>
          <p:cNvPr id="6" name="Rectangle 5"/>
          <p:cNvSpPr/>
          <p:nvPr/>
        </p:nvSpPr>
        <p:spPr>
          <a:xfrm>
            <a:off x="728133" y="2458352"/>
            <a:ext cx="736099" cy="276999"/>
          </a:xfrm>
          <a:prstGeom prst="rect">
            <a:avLst/>
          </a:prstGeom>
        </p:spPr>
        <p:txBody>
          <a:bodyPr wrap="none">
            <a:spAutoFit/>
          </a:bodyPr>
          <a:lstStyle/>
          <a:p>
            <a:r>
              <a:rPr lang="en-US" sz="1200" dirty="0" err="1">
                <a:latin typeface="Helvetica"/>
                <a:cs typeface="Helvetica"/>
              </a:rPr>
              <a:t>i</a:t>
            </a:r>
            <a:r>
              <a:rPr lang="en-US" sz="1200" dirty="0" err="1" smtClean="0">
                <a:latin typeface="Helvetica"/>
                <a:cs typeface="Helvetica"/>
              </a:rPr>
              <a:t>nput.py</a:t>
            </a:r>
            <a:endParaRPr lang="en-US" sz="1200" dirty="0">
              <a:latin typeface="Helvetica"/>
              <a:cs typeface="Helvetica"/>
            </a:endParaRPr>
          </a:p>
        </p:txBody>
      </p:sp>
      <p:grpSp>
        <p:nvGrpSpPr>
          <p:cNvPr id="142" name="Group 141"/>
          <p:cNvGrpSpPr/>
          <p:nvPr/>
        </p:nvGrpSpPr>
        <p:grpSpPr>
          <a:xfrm>
            <a:off x="6172438" y="2345199"/>
            <a:ext cx="1913175" cy="1487324"/>
            <a:chOff x="6687041" y="2417001"/>
            <a:chExt cx="1913175" cy="1487324"/>
          </a:xfrm>
        </p:grpSpPr>
        <p:grpSp>
          <p:nvGrpSpPr>
            <p:cNvPr id="95" name="Group 94"/>
            <p:cNvGrpSpPr/>
            <p:nvPr/>
          </p:nvGrpSpPr>
          <p:grpSpPr>
            <a:xfrm>
              <a:off x="7638702" y="2417001"/>
              <a:ext cx="285750" cy="211434"/>
              <a:chOff x="4399272" y="296302"/>
              <a:chExt cx="696451" cy="523568"/>
            </a:xfrm>
          </p:grpSpPr>
          <p:sp>
            <p:nvSpPr>
              <p:cNvPr id="128" name="Rounded Rectangle 127"/>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Right Triangle 128"/>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Rounded Rectangle 129"/>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96" name="Straight Connector 95"/>
            <p:cNvCxnSpPr>
              <a:endCxn id="124" idx="0"/>
            </p:cNvCxnSpPr>
            <p:nvPr/>
          </p:nvCxnSpPr>
          <p:spPr>
            <a:xfrm flipH="1">
              <a:off x="7271901" y="3272590"/>
              <a:ext cx="106477" cy="7115"/>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a:endCxn id="116" idx="0"/>
            </p:cNvCxnSpPr>
            <p:nvPr/>
          </p:nvCxnSpPr>
          <p:spPr>
            <a:xfrm>
              <a:off x="7292824" y="3573019"/>
              <a:ext cx="458903" cy="119873"/>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98" name="Group 97"/>
            <p:cNvGrpSpPr/>
            <p:nvPr/>
          </p:nvGrpSpPr>
          <p:grpSpPr>
            <a:xfrm>
              <a:off x="7124954" y="2845932"/>
              <a:ext cx="285750" cy="211434"/>
              <a:chOff x="4399272" y="296302"/>
              <a:chExt cx="696451" cy="523568"/>
            </a:xfrm>
          </p:grpSpPr>
          <p:sp>
            <p:nvSpPr>
              <p:cNvPr id="125" name="Rounded Rectangle 124"/>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Right Triangle 125"/>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Rounded Rectangle 126"/>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9" name="Group 98"/>
            <p:cNvGrpSpPr/>
            <p:nvPr/>
          </p:nvGrpSpPr>
          <p:grpSpPr>
            <a:xfrm>
              <a:off x="7129026" y="3250256"/>
              <a:ext cx="285750" cy="211434"/>
              <a:chOff x="4399272" y="296302"/>
              <a:chExt cx="696451" cy="523568"/>
            </a:xfrm>
          </p:grpSpPr>
          <p:sp>
            <p:nvSpPr>
              <p:cNvPr id="122" name="Rounded Rectangle 121"/>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Right Triangle 122"/>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4" name="Rounded Rectangle 123"/>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0" name="Group 99"/>
            <p:cNvGrpSpPr/>
            <p:nvPr/>
          </p:nvGrpSpPr>
          <p:grpSpPr>
            <a:xfrm>
              <a:off x="6687041" y="3689826"/>
              <a:ext cx="285750" cy="211434"/>
              <a:chOff x="4399272" y="296302"/>
              <a:chExt cx="696451" cy="523568"/>
            </a:xfrm>
          </p:grpSpPr>
          <p:sp>
            <p:nvSpPr>
              <p:cNvPr id="119" name="Rounded Rectangle 118"/>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Right Triangle 119"/>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ounded Rectangle 120"/>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1" name="Group 100"/>
            <p:cNvGrpSpPr/>
            <p:nvPr/>
          </p:nvGrpSpPr>
          <p:grpSpPr>
            <a:xfrm>
              <a:off x="7608851" y="3692891"/>
              <a:ext cx="285750" cy="211434"/>
              <a:chOff x="4399272" y="296302"/>
              <a:chExt cx="696451" cy="523568"/>
            </a:xfrm>
          </p:grpSpPr>
          <p:sp>
            <p:nvSpPr>
              <p:cNvPr id="116" name="Rounded Rectangle 115"/>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ight Triangle 116"/>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Rounded Rectangle 117"/>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02" name="Straight Connector 101"/>
            <p:cNvCxnSpPr>
              <a:endCxn id="119" idx="0"/>
            </p:cNvCxnSpPr>
            <p:nvPr/>
          </p:nvCxnSpPr>
          <p:spPr>
            <a:xfrm flipH="1">
              <a:off x="6829916" y="3573019"/>
              <a:ext cx="462908" cy="116808"/>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a:endCxn id="125" idx="0"/>
            </p:cNvCxnSpPr>
            <p:nvPr/>
          </p:nvCxnSpPr>
          <p:spPr>
            <a:xfrm flipH="1">
              <a:off x="7267829" y="2715438"/>
              <a:ext cx="528667" cy="130494"/>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104" name="Group 103"/>
            <p:cNvGrpSpPr/>
            <p:nvPr/>
          </p:nvGrpSpPr>
          <p:grpSpPr>
            <a:xfrm>
              <a:off x="8314466" y="2846429"/>
              <a:ext cx="285750" cy="211434"/>
              <a:chOff x="4399272" y="296302"/>
              <a:chExt cx="696451" cy="523568"/>
            </a:xfrm>
          </p:grpSpPr>
          <p:sp>
            <p:nvSpPr>
              <p:cNvPr id="113" name="Rounded Rectangle 112"/>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Right Triangle 113"/>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Rounded Rectangle 114"/>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05" name="Straight Connector 104"/>
            <p:cNvCxnSpPr>
              <a:endCxn id="113" idx="0"/>
            </p:cNvCxnSpPr>
            <p:nvPr/>
          </p:nvCxnSpPr>
          <p:spPr>
            <a:xfrm>
              <a:off x="7796496" y="2715438"/>
              <a:ext cx="660845" cy="130991"/>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06" name="TextBox 105"/>
            <p:cNvSpPr txBox="1"/>
            <p:nvPr/>
          </p:nvSpPr>
          <p:spPr>
            <a:xfrm>
              <a:off x="6716345" y="3761017"/>
              <a:ext cx="221226" cy="97984"/>
            </a:xfrm>
            <a:prstGeom prst="rect">
              <a:avLst/>
            </a:prstGeom>
            <a:noFill/>
          </p:spPr>
          <p:txBody>
            <a:bodyPr wrap="none" lIns="0" tIns="0" rIns="0" bIns="0" rtlCol="0">
              <a:noAutofit/>
            </a:bodyPr>
            <a:lstStyle/>
            <a:p>
              <a:pPr algn="ctr"/>
              <a:r>
                <a:rPr lang="en-US" sz="600" dirty="0" smtClean="0"/>
                <a:t>include</a:t>
              </a:r>
              <a:endParaRPr lang="en-US" sz="600" dirty="0"/>
            </a:p>
          </p:txBody>
        </p:sp>
        <p:sp>
          <p:nvSpPr>
            <p:cNvPr id="107" name="TextBox 106"/>
            <p:cNvSpPr txBox="1"/>
            <p:nvPr/>
          </p:nvSpPr>
          <p:spPr>
            <a:xfrm>
              <a:off x="7641114" y="3761017"/>
              <a:ext cx="221226" cy="97984"/>
            </a:xfrm>
            <a:prstGeom prst="rect">
              <a:avLst/>
            </a:prstGeom>
            <a:noFill/>
          </p:spPr>
          <p:txBody>
            <a:bodyPr wrap="none" lIns="0" tIns="0" rIns="0" bIns="0" rtlCol="0">
              <a:noAutofit/>
            </a:bodyPr>
            <a:lstStyle/>
            <a:p>
              <a:pPr algn="ctr"/>
              <a:r>
                <a:rPr lang="en-US" sz="600" dirty="0" err="1" smtClean="0"/>
                <a:t>src</a:t>
              </a:r>
              <a:endParaRPr lang="en-US" sz="600" dirty="0"/>
            </a:p>
          </p:txBody>
        </p:sp>
        <p:sp>
          <p:nvSpPr>
            <p:cNvPr id="108" name="TextBox 107"/>
            <p:cNvSpPr txBox="1"/>
            <p:nvPr/>
          </p:nvSpPr>
          <p:spPr>
            <a:xfrm>
              <a:off x="7161288" y="3333516"/>
              <a:ext cx="221226" cy="97984"/>
            </a:xfrm>
            <a:prstGeom prst="rect">
              <a:avLst/>
            </a:prstGeom>
            <a:noFill/>
          </p:spPr>
          <p:txBody>
            <a:bodyPr wrap="none" lIns="0" tIns="0" rIns="0" bIns="0" rtlCol="0">
              <a:noAutofit/>
            </a:bodyPr>
            <a:lstStyle/>
            <a:p>
              <a:pPr algn="ctr"/>
              <a:r>
                <a:rPr lang="en-US" sz="600" dirty="0" smtClean="0"/>
                <a:t>cannon</a:t>
              </a:r>
              <a:endParaRPr lang="en-US" sz="600" dirty="0"/>
            </a:p>
          </p:txBody>
        </p:sp>
        <p:sp>
          <p:nvSpPr>
            <p:cNvPr id="109" name="TextBox 108"/>
            <p:cNvSpPr txBox="1"/>
            <p:nvPr/>
          </p:nvSpPr>
          <p:spPr>
            <a:xfrm>
              <a:off x="7157216" y="2929933"/>
              <a:ext cx="221226" cy="97984"/>
            </a:xfrm>
            <a:prstGeom prst="rect">
              <a:avLst/>
            </a:prstGeom>
            <a:noFill/>
          </p:spPr>
          <p:txBody>
            <a:bodyPr wrap="none" lIns="0" tIns="0" rIns="0" bIns="0" rtlCol="0">
              <a:noAutofit/>
            </a:bodyPr>
            <a:lstStyle/>
            <a:p>
              <a:pPr algn="ctr"/>
              <a:r>
                <a:rPr lang="en-US" sz="600" dirty="0" smtClean="0"/>
                <a:t>models</a:t>
              </a:r>
              <a:endParaRPr lang="en-US" sz="600" dirty="0"/>
            </a:p>
          </p:txBody>
        </p:sp>
        <p:sp>
          <p:nvSpPr>
            <p:cNvPr id="110" name="TextBox 109"/>
            <p:cNvSpPr txBox="1"/>
            <p:nvPr/>
          </p:nvSpPr>
          <p:spPr>
            <a:xfrm>
              <a:off x="7679725" y="2481434"/>
              <a:ext cx="221226" cy="97984"/>
            </a:xfrm>
            <a:prstGeom prst="rect">
              <a:avLst/>
            </a:prstGeom>
            <a:noFill/>
          </p:spPr>
          <p:txBody>
            <a:bodyPr wrap="none" lIns="0" tIns="0" rIns="0" bIns="0" rtlCol="0">
              <a:noAutofit/>
            </a:bodyPr>
            <a:lstStyle/>
            <a:p>
              <a:pPr algn="ctr"/>
              <a:r>
                <a:rPr lang="en-US" sz="600" dirty="0" err="1" smtClean="0"/>
                <a:t>Sim_cannon_analytic</a:t>
              </a:r>
              <a:endParaRPr lang="en-US" sz="600" dirty="0"/>
            </a:p>
          </p:txBody>
        </p:sp>
        <p:sp>
          <p:nvSpPr>
            <p:cNvPr id="111" name="TextBox 110"/>
            <p:cNvSpPr txBox="1"/>
            <p:nvPr/>
          </p:nvSpPr>
          <p:spPr>
            <a:xfrm>
              <a:off x="8343670" y="2920017"/>
              <a:ext cx="221226" cy="97984"/>
            </a:xfrm>
            <a:prstGeom prst="rect">
              <a:avLst/>
            </a:prstGeom>
            <a:noFill/>
          </p:spPr>
          <p:txBody>
            <a:bodyPr wrap="none" lIns="0" tIns="0" rIns="0" bIns="0" rtlCol="0">
              <a:noAutofit/>
            </a:bodyPr>
            <a:lstStyle/>
            <a:p>
              <a:pPr algn="ctr"/>
              <a:r>
                <a:rPr lang="en-US" sz="600" dirty="0" err="1" smtClean="0"/>
                <a:t>Run_test</a:t>
              </a:r>
              <a:endParaRPr lang="en-US" sz="600" dirty="0"/>
            </a:p>
          </p:txBody>
        </p:sp>
        <p:cxnSp>
          <p:nvCxnSpPr>
            <p:cNvPr id="112" name="Straight Connector 111"/>
            <p:cNvCxnSpPr>
              <a:stCxn id="127" idx="2"/>
              <a:endCxn id="124" idx="0"/>
            </p:cNvCxnSpPr>
            <p:nvPr/>
          </p:nvCxnSpPr>
          <p:spPr>
            <a:xfrm>
              <a:off x="7267829" y="3057366"/>
              <a:ext cx="4072" cy="222339"/>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134" name="Group 133"/>
            <p:cNvGrpSpPr/>
            <p:nvPr/>
          </p:nvGrpSpPr>
          <p:grpSpPr>
            <a:xfrm>
              <a:off x="8379139" y="3198877"/>
              <a:ext cx="173434" cy="248755"/>
              <a:chOff x="6328423" y="3058232"/>
              <a:chExt cx="422705" cy="615986"/>
            </a:xfrm>
          </p:grpSpPr>
          <p:sp>
            <p:nvSpPr>
              <p:cNvPr id="135" name="Rectangle 134"/>
              <p:cNvSpPr/>
              <p:nvPr/>
            </p:nvSpPr>
            <p:spPr>
              <a:xfrm>
                <a:off x="6328423" y="3076087"/>
                <a:ext cx="401484" cy="598131"/>
              </a:xfrm>
              <a:prstGeom prst="rect">
                <a:avLst/>
              </a:prstGeom>
              <a:solidFill>
                <a:schemeClr val="accent3">
                  <a:lumMod val="20000"/>
                  <a:lumOff val="8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ight Triangle 135"/>
              <p:cNvSpPr/>
              <p:nvPr/>
            </p:nvSpPr>
            <p:spPr>
              <a:xfrm flipH="1" flipV="1">
                <a:off x="6541557" y="3058232"/>
                <a:ext cx="209571" cy="199139"/>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Right Triangle 136"/>
              <p:cNvSpPr/>
              <p:nvPr/>
            </p:nvSpPr>
            <p:spPr>
              <a:xfrm>
                <a:off x="6563783" y="3076085"/>
                <a:ext cx="166124" cy="165411"/>
              </a:xfrm>
              <a:prstGeom prst="rtTriangle">
                <a:avLst/>
              </a:prstGeom>
              <a:solidFill>
                <a:schemeClr val="accent3">
                  <a:lumMod val="60000"/>
                  <a:lumOff val="4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38" name="Straight Connector 137"/>
            <p:cNvCxnSpPr>
              <a:stCxn id="115" idx="2"/>
              <a:endCxn id="135" idx="0"/>
            </p:cNvCxnSpPr>
            <p:nvPr/>
          </p:nvCxnSpPr>
          <p:spPr>
            <a:xfrm>
              <a:off x="8457341" y="3057863"/>
              <a:ext cx="4162" cy="148224"/>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22426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8065" y="779141"/>
            <a:ext cx="6121402" cy="338554"/>
          </a:xfrm>
          <a:prstGeom prst="rect">
            <a:avLst/>
          </a:prstGeom>
        </p:spPr>
        <p:txBody>
          <a:bodyPr wrap="square">
            <a:spAutoFit/>
          </a:bodyPr>
          <a:lstStyle/>
          <a:p>
            <a:r>
              <a:rPr lang="en-US" sz="1600" dirty="0" smtClean="0">
                <a:solidFill>
                  <a:srgbClr val="000000"/>
                </a:solidFill>
                <a:latin typeface="Century Schoolbook"/>
                <a:cs typeface="Century Schoolbook"/>
              </a:rPr>
              <a:t>Run the simulation executable </a:t>
            </a:r>
            <a:r>
              <a:rPr lang="en-US" sz="1600" b="1" dirty="0" smtClean="0">
                <a:solidFill>
                  <a:srgbClr val="000000"/>
                </a:solidFill>
                <a:latin typeface="Century Schoolbook"/>
                <a:cs typeface="Century Schoolbook"/>
              </a:rPr>
              <a:t>from </a:t>
            </a:r>
            <a:r>
              <a:rPr lang="en-US" sz="1600" dirty="0" err="1" smtClean="0">
                <a:solidFill>
                  <a:srgbClr val="000000"/>
                </a:solidFill>
                <a:latin typeface="Century Schoolbook"/>
                <a:cs typeface="Century Schoolbook"/>
              </a:rPr>
              <a:t>SIM_cannon_analytic</a:t>
            </a:r>
            <a:r>
              <a:rPr lang="en-US" sz="1600" dirty="0" smtClean="0">
                <a:solidFill>
                  <a:srgbClr val="000000"/>
                </a:solidFill>
                <a:latin typeface="Century Schoolbook"/>
                <a:cs typeface="Century Schoolbook"/>
              </a:rPr>
              <a:t>/ :</a:t>
            </a:r>
          </a:p>
        </p:txBody>
      </p:sp>
      <p:sp>
        <p:nvSpPr>
          <p:cNvPr id="3" name="Rectangle 2"/>
          <p:cNvSpPr/>
          <p:nvPr/>
        </p:nvSpPr>
        <p:spPr>
          <a:xfrm>
            <a:off x="3250239" y="296340"/>
            <a:ext cx="2510460" cy="369332"/>
          </a:xfrm>
          <a:prstGeom prst="rect">
            <a:avLst/>
          </a:prstGeom>
        </p:spPr>
        <p:txBody>
          <a:bodyPr wrap="none">
            <a:spAutoFit/>
          </a:bodyPr>
          <a:lstStyle/>
          <a:p>
            <a:pPr algn="ctr"/>
            <a:r>
              <a:rPr lang="en-US" dirty="0" smtClean="0">
                <a:latin typeface="Century Schoolbook"/>
                <a:cs typeface="Century Schoolbook"/>
              </a:rPr>
              <a:t>Simulation Input File</a:t>
            </a:r>
            <a:endParaRPr lang="en-US" dirty="0">
              <a:latin typeface="Century Schoolbook"/>
              <a:cs typeface="Century Schoolbook"/>
            </a:endParaRPr>
          </a:p>
        </p:txBody>
      </p:sp>
      <p:sp>
        <p:nvSpPr>
          <p:cNvPr id="8" name="TextBox 7"/>
          <p:cNvSpPr txBox="1"/>
          <p:nvPr/>
        </p:nvSpPr>
        <p:spPr>
          <a:xfrm>
            <a:off x="6016128" y="2914049"/>
            <a:ext cx="620858" cy="276999"/>
          </a:xfrm>
          <a:prstGeom prst="rect">
            <a:avLst/>
          </a:prstGeom>
          <a:noFill/>
        </p:spPr>
        <p:txBody>
          <a:bodyPr wrap="none" rtlCol="0">
            <a:spAutoFit/>
          </a:bodyPr>
          <a:lstStyle/>
          <a:p>
            <a:r>
              <a:rPr lang="en-US" sz="1200" dirty="0">
                <a:solidFill>
                  <a:srgbClr val="FF0000"/>
                </a:solidFill>
                <a:latin typeface="Helvetica"/>
                <a:cs typeface="Helvetica"/>
              </a:rPr>
              <a:t>R</a:t>
            </a:r>
            <a:r>
              <a:rPr lang="en-US" sz="1200" dirty="0" smtClean="0">
                <a:solidFill>
                  <a:srgbClr val="FF0000"/>
                </a:solidFill>
                <a:latin typeface="Helvetica"/>
                <a:cs typeface="Helvetica"/>
              </a:rPr>
              <a:t>esult</a:t>
            </a:r>
            <a:endParaRPr lang="en-US" sz="1200" dirty="0">
              <a:solidFill>
                <a:srgbClr val="FF0000"/>
              </a:solidFill>
              <a:latin typeface="Helvetica"/>
              <a:cs typeface="Helvetica"/>
            </a:endParaRPr>
          </a:p>
        </p:txBody>
      </p:sp>
      <p:sp>
        <p:nvSpPr>
          <p:cNvPr id="4" name="Rectangle 3"/>
          <p:cNvSpPr/>
          <p:nvPr/>
        </p:nvSpPr>
        <p:spPr>
          <a:xfrm>
            <a:off x="1371601" y="1255001"/>
            <a:ext cx="4876800" cy="369332"/>
          </a:xfrm>
          <a:prstGeom prst="rect">
            <a:avLst/>
          </a:prstGeom>
          <a:solidFill>
            <a:schemeClr val="bg1">
              <a:lumMod val="95000"/>
            </a:schemeClr>
          </a:solidFill>
          <a:ln w="25400">
            <a:solidFill>
              <a:schemeClr val="tx1">
                <a:lumMod val="65000"/>
                <a:lumOff val="35000"/>
              </a:schemeClr>
            </a:solidFill>
          </a:ln>
        </p:spPr>
        <p:txBody>
          <a:bodyPr wrap="square">
            <a:spAutoFit/>
          </a:bodyPr>
          <a:lstStyle/>
          <a:p>
            <a:r>
              <a:rPr lang="en-US" b="1" dirty="0" smtClean="0">
                <a:solidFill>
                  <a:srgbClr val="000000"/>
                </a:solidFill>
                <a:latin typeface="Consolas"/>
                <a:cs typeface="Consolas"/>
              </a:rPr>
              <a:t>%</a:t>
            </a:r>
            <a:r>
              <a:rPr lang="en-US" dirty="0" smtClean="0">
                <a:solidFill>
                  <a:srgbClr val="008000"/>
                </a:solidFill>
                <a:latin typeface="Consolas"/>
                <a:cs typeface="Consolas"/>
              </a:rPr>
              <a:t> </a:t>
            </a:r>
            <a:r>
              <a:rPr lang="en-US" dirty="0">
                <a:solidFill>
                  <a:srgbClr val="008000"/>
                </a:solidFill>
                <a:latin typeface="Consolas"/>
                <a:cs typeface="Consolas"/>
              </a:rPr>
              <a:t>./</a:t>
            </a:r>
            <a:r>
              <a:rPr lang="en-US" dirty="0" err="1">
                <a:solidFill>
                  <a:srgbClr val="008000"/>
                </a:solidFill>
                <a:latin typeface="Consolas"/>
                <a:cs typeface="Consolas"/>
              </a:rPr>
              <a:t>S_main</a:t>
            </a:r>
            <a:r>
              <a:rPr lang="en-US" dirty="0">
                <a:solidFill>
                  <a:srgbClr val="008000"/>
                </a:solidFill>
                <a:latin typeface="Consolas"/>
                <a:cs typeface="Consolas"/>
              </a:rPr>
              <a:t>_*.exe </a:t>
            </a:r>
            <a:r>
              <a:rPr lang="en-US" dirty="0" err="1">
                <a:solidFill>
                  <a:srgbClr val="008000"/>
                </a:solidFill>
                <a:latin typeface="Consolas"/>
                <a:cs typeface="Consolas"/>
              </a:rPr>
              <a:t>RUN_test</a:t>
            </a:r>
            <a:r>
              <a:rPr lang="en-US" dirty="0">
                <a:solidFill>
                  <a:srgbClr val="008000"/>
                </a:solidFill>
                <a:latin typeface="Consolas"/>
                <a:cs typeface="Consolas"/>
              </a:rPr>
              <a:t>/</a:t>
            </a:r>
            <a:r>
              <a:rPr lang="en-US" dirty="0" err="1">
                <a:solidFill>
                  <a:srgbClr val="008000"/>
                </a:solidFill>
                <a:latin typeface="Consolas"/>
                <a:cs typeface="Consolas"/>
              </a:rPr>
              <a:t>input.py</a:t>
            </a:r>
            <a:endParaRPr lang="en-US" dirty="0">
              <a:solidFill>
                <a:srgbClr val="008000"/>
              </a:solidFill>
              <a:latin typeface="Consolas"/>
              <a:cs typeface="Consolas"/>
            </a:endParaRPr>
          </a:p>
        </p:txBody>
      </p:sp>
      <p:sp>
        <p:nvSpPr>
          <p:cNvPr id="6" name="Rectangle 5"/>
          <p:cNvSpPr/>
          <p:nvPr/>
        </p:nvSpPr>
        <p:spPr>
          <a:xfrm>
            <a:off x="618066" y="1765140"/>
            <a:ext cx="7467600" cy="646331"/>
          </a:xfrm>
          <a:prstGeom prst="rect">
            <a:avLst/>
          </a:prstGeom>
        </p:spPr>
        <p:txBody>
          <a:bodyPr wrap="square">
            <a:spAutoFit/>
          </a:bodyPr>
          <a:lstStyle/>
          <a:p>
            <a:r>
              <a:rPr lang="en-US" dirty="0">
                <a:latin typeface="Century Schoolbook"/>
                <a:cs typeface="Century Schoolbook"/>
              </a:rPr>
              <a:t>If </a:t>
            </a:r>
            <a:r>
              <a:rPr lang="en-US" dirty="0" smtClean="0">
                <a:latin typeface="Century Schoolbook"/>
                <a:cs typeface="Century Schoolbook"/>
              </a:rPr>
              <a:t>all goes well</a:t>
            </a:r>
            <a:r>
              <a:rPr lang="en-US" dirty="0">
                <a:latin typeface="Century Schoolbook"/>
                <a:cs typeface="Century Schoolbook"/>
              </a:rPr>
              <a:t>, something similar to the following sample output will be displayed on the terminal.</a:t>
            </a:r>
          </a:p>
        </p:txBody>
      </p:sp>
      <p:sp>
        <p:nvSpPr>
          <p:cNvPr id="10" name="Rectangle 9"/>
          <p:cNvSpPr/>
          <p:nvPr/>
        </p:nvSpPr>
        <p:spPr>
          <a:xfrm>
            <a:off x="953697" y="1255001"/>
            <a:ext cx="417903" cy="369332"/>
          </a:xfrm>
          <a:prstGeom prst="rect">
            <a:avLst/>
          </a:prstGeom>
        </p:spPr>
        <p:txBody>
          <a:bodyPr wrap="square">
            <a:spAutoFit/>
          </a:bodyPr>
          <a:lstStyle/>
          <a:p>
            <a:r>
              <a:rPr lang="en-US" dirty="0"/>
              <a:t>👉</a:t>
            </a:r>
          </a:p>
        </p:txBody>
      </p:sp>
      <p:sp>
        <p:nvSpPr>
          <p:cNvPr id="14" name="Rectangle 13"/>
          <p:cNvSpPr/>
          <p:nvPr/>
        </p:nvSpPr>
        <p:spPr>
          <a:xfrm>
            <a:off x="2057408" y="2422810"/>
            <a:ext cx="4572000" cy="3631763"/>
          </a:xfrm>
          <a:prstGeom prst="rect">
            <a:avLst/>
          </a:prstGeom>
        </p:spPr>
        <p:txBody>
          <a:bodyPr>
            <a:spAutoFit/>
          </a:bodyPr>
          <a:lstStyle/>
          <a:p>
            <a:r>
              <a:rPr lang="pt-BR" sz="1000" dirty="0">
                <a:latin typeface="Courier New"/>
                <a:cs typeface="Courier New"/>
              </a:rPr>
              <a:t>IMPACT: </a:t>
            </a:r>
            <a:r>
              <a:rPr lang="pt-BR" sz="1000" dirty="0" err="1">
                <a:latin typeface="Courier New"/>
                <a:cs typeface="Courier New"/>
              </a:rPr>
              <a:t>t</a:t>
            </a:r>
            <a:r>
              <a:rPr lang="pt-BR" sz="1000" dirty="0">
                <a:latin typeface="Courier New"/>
                <a:cs typeface="Courier New"/>
              </a:rPr>
              <a:t> = 5.096839959, </a:t>
            </a:r>
            <a:r>
              <a:rPr lang="pt-BR" sz="1000" dirty="0" err="1">
                <a:latin typeface="Courier New"/>
                <a:cs typeface="Courier New"/>
              </a:rPr>
              <a:t>pos</a:t>
            </a:r>
            <a:r>
              <a:rPr lang="pt-BR" sz="1000" dirty="0">
                <a:latin typeface="Courier New"/>
                <a:cs typeface="Courier New"/>
              </a:rPr>
              <a:t>[0] = 220.699644186</a:t>
            </a:r>
          </a:p>
          <a:p>
            <a:endParaRPr lang="pt-BR" sz="1000" dirty="0">
              <a:latin typeface="Courier New"/>
              <a:cs typeface="Courier New"/>
            </a:endParaRPr>
          </a:p>
          <a:p>
            <a:r>
              <a:rPr lang="mr-IN" sz="1000" dirty="0">
                <a:latin typeface="Courier New"/>
                <a:cs typeface="Courier New"/>
              </a:rPr>
              <a:t>========================================</a:t>
            </a:r>
          </a:p>
          <a:p>
            <a:r>
              <a:rPr lang="en-US" sz="1000" dirty="0">
                <a:latin typeface="Courier New"/>
                <a:cs typeface="Courier New"/>
              </a:rPr>
              <a:t>      Cannon Ball State at Shutdown     </a:t>
            </a:r>
          </a:p>
          <a:p>
            <a:r>
              <a:rPr lang="mr-IN" sz="1000" dirty="0">
                <a:latin typeface="Courier New"/>
                <a:cs typeface="Courier New"/>
              </a:rPr>
              <a:t>t = 5.2</a:t>
            </a:r>
          </a:p>
          <a:p>
            <a:r>
              <a:rPr lang="pt-BR" sz="1000" dirty="0" err="1">
                <a:latin typeface="Courier New"/>
                <a:cs typeface="Courier New"/>
              </a:rPr>
              <a:t>pos</a:t>
            </a:r>
            <a:r>
              <a:rPr lang="pt-BR" sz="1000" dirty="0">
                <a:latin typeface="Courier New"/>
                <a:cs typeface="Courier New"/>
              </a:rPr>
              <a:t> = [220.699644186, 0.000000000]</a:t>
            </a:r>
          </a:p>
          <a:p>
            <a:r>
              <a:rPr lang="pt-BR" sz="1000" dirty="0" err="1">
                <a:latin typeface="Courier New"/>
                <a:cs typeface="Courier New"/>
              </a:rPr>
              <a:t>vel</a:t>
            </a:r>
            <a:r>
              <a:rPr lang="pt-BR" sz="1000" dirty="0">
                <a:latin typeface="Courier New"/>
                <a:cs typeface="Courier New"/>
              </a:rPr>
              <a:t> = [0.000000000, 0.000000000]</a:t>
            </a:r>
          </a:p>
          <a:p>
            <a:r>
              <a:rPr lang="mr-IN" sz="1000" dirty="0">
                <a:latin typeface="Courier New"/>
                <a:cs typeface="Courier New"/>
              </a:rPr>
              <a:t>========================================</a:t>
            </a:r>
          </a:p>
          <a:p>
            <a:r>
              <a:rPr lang="en-US" sz="1000" dirty="0" smtClean="0">
                <a:latin typeface="Courier New"/>
                <a:cs typeface="Courier New"/>
              </a:rPr>
              <a:t>REALTIME </a:t>
            </a:r>
            <a:r>
              <a:rPr lang="en-US" sz="1000" dirty="0">
                <a:latin typeface="Courier New"/>
                <a:cs typeface="Courier New"/>
              </a:rPr>
              <a:t>SHUTDOWN STATS:</a:t>
            </a:r>
          </a:p>
          <a:p>
            <a:r>
              <a:rPr lang="mr-IN" sz="1000" dirty="0">
                <a:latin typeface="Courier New"/>
                <a:cs typeface="Courier New"/>
              </a:rPr>
              <a:t>     REALTIME TOTAL OVERRUNS:            0</a:t>
            </a:r>
          </a:p>
          <a:p>
            <a:r>
              <a:rPr lang="mr-IN" sz="1000" dirty="0">
                <a:latin typeface="Courier New"/>
                <a:cs typeface="Courier New"/>
              </a:rPr>
              <a:t>            ACTUAL INIT TIME:        0.099</a:t>
            </a:r>
          </a:p>
          <a:p>
            <a:r>
              <a:rPr lang="mr-IN" sz="1000" dirty="0">
                <a:latin typeface="Courier New"/>
                <a:cs typeface="Courier New"/>
              </a:rPr>
              <a:t>         ACTUAL ELAPSED TIME:       11.338</a:t>
            </a:r>
          </a:p>
          <a:p>
            <a:r>
              <a:rPr lang="en-US" sz="1000" dirty="0" smtClean="0">
                <a:latin typeface="Courier New"/>
                <a:cs typeface="Courier New"/>
              </a:rPr>
              <a:t>SIMULATION </a:t>
            </a:r>
            <a:r>
              <a:rPr lang="en-US" sz="1000" dirty="0">
                <a:latin typeface="Courier New"/>
                <a:cs typeface="Courier New"/>
              </a:rPr>
              <a:t>TERMINATED IN</a:t>
            </a:r>
          </a:p>
          <a:p>
            <a:r>
              <a:rPr lang="en-US" sz="1000" dirty="0">
                <a:latin typeface="Courier New"/>
                <a:cs typeface="Courier New"/>
              </a:rPr>
              <a:t>  PROCESS: 0</a:t>
            </a:r>
          </a:p>
          <a:p>
            <a:r>
              <a:rPr lang="en-US" sz="1000" dirty="0">
                <a:latin typeface="Courier New"/>
                <a:cs typeface="Courier New"/>
              </a:rPr>
              <a:t>  ROUTINE: Executive_loop_single_thread.cpp:98</a:t>
            </a:r>
          </a:p>
          <a:p>
            <a:r>
              <a:rPr lang="en-US" sz="1000" dirty="0">
                <a:latin typeface="Courier New"/>
                <a:cs typeface="Courier New"/>
              </a:rPr>
              <a:t>  DIAGNOSTIC: Reached termination time</a:t>
            </a:r>
          </a:p>
          <a:p>
            <a:endParaRPr lang="en-US" sz="1000" dirty="0">
              <a:latin typeface="Courier New"/>
              <a:cs typeface="Courier New"/>
            </a:endParaRPr>
          </a:p>
          <a:p>
            <a:r>
              <a:rPr lang="mr-IN" sz="1000" dirty="0">
                <a:latin typeface="Courier New"/>
                <a:cs typeface="Courier New"/>
              </a:rPr>
              <a:t>       SIMULATION START TIME:        0.000</a:t>
            </a:r>
          </a:p>
          <a:p>
            <a:r>
              <a:rPr lang="mr-IN" sz="1000" dirty="0">
                <a:latin typeface="Courier New"/>
                <a:cs typeface="Courier New"/>
              </a:rPr>
              <a:t>        SIMULATION STOP TIME:        5.200</a:t>
            </a:r>
          </a:p>
          <a:p>
            <a:r>
              <a:rPr lang="mr-IN" sz="1000" dirty="0">
                <a:latin typeface="Courier New"/>
                <a:cs typeface="Courier New"/>
              </a:rPr>
              <a:t>     SIMULATION ELAPSED TIME:        5.200</a:t>
            </a:r>
          </a:p>
          <a:p>
            <a:r>
              <a:rPr lang="mr-IN" sz="1000" dirty="0">
                <a:latin typeface="Courier New"/>
                <a:cs typeface="Courier New"/>
              </a:rPr>
              <a:t>        ACTUAL CPU TIME USED:        0.098</a:t>
            </a:r>
          </a:p>
          <a:p>
            <a:r>
              <a:rPr lang="mr-IN" sz="1000" dirty="0">
                <a:latin typeface="Courier New"/>
                <a:cs typeface="Courier New"/>
              </a:rPr>
              <a:t>       SIMULATION / CPU TIME:       53.268</a:t>
            </a:r>
          </a:p>
          <a:p>
            <a:r>
              <a:rPr lang="mr-IN" sz="1000" dirty="0">
                <a:latin typeface="Courier New"/>
                <a:cs typeface="Courier New"/>
              </a:rPr>
              <a:t>     INITIALIZATION CPU TIME:        0.052</a:t>
            </a:r>
            <a:endParaRPr lang="en-US" sz="1000" dirty="0">
              <a:latin typeface="Courier New"/>
              <a:cs typeface="Courier New"/>
            </a:endParaRPr>
          </a:p>
        </p:txBody>
      </p:sp>
      <p:sp>
        <p:nvSpPr>
          <p:cNvPr id="15" name="Right Brace 14"/>
          <p:cNvSpPr/>
          <p:nvPr/>
        </p:nvSpPr>
        <p:spPr>
          <a:xfrm>
            <a:off x="5909739" y="2412994"/>
            <a:ext cx="110067" cy="1278467"/>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7296213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828800"/>
            <a:ext cx="9144000" cy="584776"/>
          </a:xfrm>
          <a:prstGeom prst="rect">
            <a:avLst/>
          </a:prstGeom>
          <a:noFill/>
        </p:spPr>
        <p:txBody>
          <a:bodyPr wrap="square" rtlCol="0">
            <a:spAutoFit/>
          </a:bodyPr>
          <a:lstStyle/>
          <a:p>
            <a:pPr algn="ctr"/>
            <a:r>
              <a:rPr lang="en-US" sz="3200" dirty="0" smtClean="0">
                <a:latin typeface="Century Schoolbook"/>
                <a:cs typeface="Century Schoolbook"/>
              </a:rPr>
              <a:t>What about the trajectory?</a:t>
            </a:r>
            <a:endParaRPr lang="en-US" sz="3200" dirty="0">
              <a:latin typeface="Century Schoolbook"/>
              <a:cs typeface="Century Schoolbook"/>
            </a:endParaRPr>
          </a:p>
        </p:txBody>
      </p:sp>
      <p:sp>
        <p:nvSpPr>
          <p:cNvPr id="3" name="Rectangle 2"/>
          <p:cNvSpPr/>
          <p:nvPr/>
        </p:nvSpPr>
        <p:spPr>
          <a:xfrm>
            <a:off x="2286000" y="3105835"/>
            <a:ext cx="4572000" cy="646331"/>
          </a:xfrm>
          <a:prstGeom prst="rect">
            <a:avLst/>
          </a:prstGeom>
        </p:spPr>
        <p:txBody>
          <a:bodyPr>
            <a:spAutoFit/>
          </a:bodyPr>
          <a:lstStyle/>
          <a:p>
            <a:r>
              <a:rPr lang="en-US" dirty="0">
                <a:latin typeface="Century Schoolbook"/>
                <a:cs typeface="Century Schoolbook"/>
              </a:rPr>
              <a:t>To plot the trajectory, we </a:t>
            </a:r>
            <a:r>
              <a:rPr lang="en-US" dirty="0" smtClean="0">
                <a:latin typeface="Century Schoolbook"/>
                <a:cs typeface="Century Schoolbook"/>
              </a:rPr>
              <a:t>first need </a:t>
            </a:r>
            <a:r>
              <a:rPr lang="en-US" dirty="0">
                <a:latin typeface="Century Schoolbook"/>
                <a:cs typeface="Century Schoolbook"/>
              </a:rPr>
              <a:t>to record </a:t>
            </a:r>
            <a:r>
              <a:rPr lang="en-US" dirty="0" smtClean="0">
                <a:latin typeface="Century Schoolbook"/>
                <a:cs typeface="Century Schoolbook"/>
              </a:rPr>
              <a:t>the data </a:t>
            </a:r>
            <a:r>
              <a:rPr lang="en-US" dirty="0">
                <a:latin typeface="Century Schoolbook"/>
                <a:cs typeface="Century Schoolbook"/>
              </a:rPr>
              <a:t>from our </a:t>
            </a:r>
            <a:r>
              <a:rPr lang="en-US" dirty="0" smtClean="0">
                <a:latin typeface="Century Schoolbook"/>
                <a:cs typeface="Century Schoolbook"/>
              </a:rPr>
              <a:t>simulation. </a:t>
            </a:r>
            <a:endParaRPr lang="en-US" dirty="0"/>
          </a:p>
        </p:txBody>
      </p:sp>
    </p:spTree>
    <p:extLst>
      <p:ext uri="{BB962C8B-B14F-4D97-AF65-F5344CB8AC3E}">
        <p14:creationId xmlns:p14="http://schemas.microsoft.com/office/powerpoint/2010/main" val="1488609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14867"/>
            <a:ext cx="9144000" cy="369332"/>
          </a:xfrm>
          <a:prstGeom prst="rect">
            <a:avLst/>
          </a:prstGeom>
        </p:spPr>
        <p:txBody>
          <a:bodyPr wrap="square">
            <a:spAutoFit/>
          </a:bodyPr>
          <a:lstStyle/>
          <a:p>
            <a:pPr algn="ctr"/>
            <a:r>
              <a:rPr lang="en-US" dirty="0">
                <a:latin typeface="Century Schoolbook"/>
                <a:cs typeface="Century Schoolbook"/>
              </a:rPr>
              <a:t>Recording Simulation Data</a:t>
            </a:r>
          </a:p>
        </p:txBody>
      </p:sp>
      <p:sp>
        <p:nvSpPr>
          <p:cNvPr id="7" name="Rectangle 6"/>
          <p:cNvSpPr/>
          <p:nvPr/>
        </p:nvSpPr>
        <p:spPr>
          <a:xfrm>
            <a:off x="999066" y="1079606"/>
            <a:ext cx="7146735" cy="646331"/>
          </a:xfrm>
          <a:prstGeom prst="rect">
            <a:avLst/>
          </a:prstGeom>
          <a:ln>
            <a:noFill/>
          </a:ln>
        </p:spPr>
        <p:txBody>
          <a:bodyPr wrap="square">
            <a:spAutoFit/>
          </a:bodyPr>
          <a:lstStyle/>
          <a:p>
            <a:r>
              <a:rPr lang="en-US" dirty="0" smtClean="0">
                <a:latin typeface="Century Schoolbook"/>
                <a:cs typeface="Century Schoolbook"/>
              </a:rPr>
              <a:t>To tell our </a:t>
            </a:r>
            <a:r>
              <a:rPr lang="en-US" dirty="0" err="1" smtClean="0">
                <a:latin typeface="Century Schoolbook"/>
                <a:cs typeface="Century Schoolbook"/>
              </a:rPr>
              <a:t>sim</a:t>
            </a:r>
            <a:r>
              <a:rPr lang="en-US" dirty="0" smtClean="0">
                <a:latin typeface="Century Schoolbook"/>
                <a:cs typeface="Century Schoolbook"/>
              </a:rPr>
              <a:t> what to record, we need to create a </a:t>
            </a:r>
            <a:r>
              <a:rPr lang="en-US" b="1" dirty="0" smtClean="0">
                <a:latin typeface="Century Schoolbook"/>
                <a:cs typeface="Century Schoolbook"/>
              </a:rPr>
              <a:t>data-recording file</a:t>
            </a:r>
            <a:r>
              <a:rPr lang="en-US" dirty="0" smtClean="0">
                <a:latin typeface="Century Schoolbook"/>
                <a:cs typeface="Century Schoolbook"/>
              </a:rPr>
              <a:t>. Let’s first make a place to put it:</a:t>
            </a:r>
            <a:endParaRPr lang="en-US" dirty="0">
              <a:latin typeface="Century Schoolbook"/>
              <a:cs typeface="Century Schoolbook"/>
            </a:endParaRPr>
          </a:p>
        </p:txBody>
      </p:sp>
      <p:grpSp>
        <p:nvGrpSpPr>
          <p:cNvPr id="9" name="Group 8"/>
          <p:cNvGrpSpPr/>
          <p:nvPr/>
        </p:nvGrpSpPr>
        <p:grpSpPr>
          <a:xfrm>
            <a:off x="6605262" y="2526739"/>
            <a:ext cx="571500" cy="422867"/>
            <a:chOff x="4399272" y="296302"/>
            <a:chExt cx="696451" cy="523568"/>
          </a:xfrm>
        </p:grpSpPr>
        <p:sp>
          <p:nvSpPr>
            <p:cNvPr id="41" name="Rounded Rectangle 40"/>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ight Triangle 41"/>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ounded Rectangle 42"/>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TextBox 9"/>
          <p:cNvSpPr txBox="1"/>
          <p:nvPr/>
        </p:nvSpPr>
        <p:spPr>
          <a:xfrm>
            <a:off x="6305034" y="2949606"/>
            <a:ext cx="1197764" cy="215444"/>
          </a:xfrm>
          <a:prstGeom prst="rect">
            <a:avLst/>
          </a:prstGeom>
          <a:noFill/>
        </p:spPr>
        <p:txBody>
          <a:bodyPr wrap="none" rtlCol="0">
            <a:spAutoFit/>
          </a:bodyPr>
          <a:lstStyle/>
          <a:p>
            <a:pPr algn="ctr"/>
            <a:r>
              <a:rPr lang="en-US" sz="800" dirty="0" err="1" smtClean="0">
                <a:latin typeface="Helvetica"/>
                <a:cs typeface="Helvetica"/>
              </a:rPr>
              <a:t>SIM_cannon_analytic</a:t>
            </a:r>
            <a:r>
              <a:rPr lang="en-US" sz="800" dirty="0" smtClean="0">
                <a:latin typeface="Helvetica"/>
                <a:cs typeface="Helvetica"/>
              </a:rPr>
              <a:t>/</a:t>
            </a:r>
            <a:endParaRPr lang="en-US" sz="800" dirty="0">
              <a:latin typeface="Helvetica"/>
              <a:cs typeface="Helvetica"/>
            </a:endParaRPr>
          </a:p>
        </p:txBody>
      </p:sp>
      <p:sp>
        <p:nvSpPr>
          <p:cNvPr id="11" name="TextBox 10"/>
          <p:cNvSpPr txBox="1"/>
          <p:nvPr/>
        </p:nvSpPr>
        <p:spPr>
          <a:xfrm>
            <a:off x="6622282" y="3807029"/>
            <a:ext cx="556563" cy="215444"/>
          </a:xfrm>
          <a:prstGeom prst="rect">
            <a:avLst/>
          </a:prstGeom>
          <a:noFill/>
        </p:spPr>
        <p:txBody>
          <a:bodyPr wrap="none" rtlCol="0">
            <a:spAutoFit/>
          </a:bodyPr>
          <a:lstStyle/>
          <a:p>
            <a:pPr algn="ctr"/>
            <a:r>
              <a:rPr lang="en-US" sz="800" dirty="0">
                <a:latin typeface="Helvetica"/>
                <a:cs typeface="Helvetica"/>
              </a:rPr>
              <a:t>m</a:t>
            </a:r>
            <a:r>
              <a:rPr lang="en-US" sz="800" dirty="0" smtClean="0">
                <a:latin typeface="Helvetica"/>
                <a:cs typeface="Helvetica"/>
              </a:rPr>
              <a:t>odels/</a:t>
            </a:r>
            <a:endParaRPr lang="en-US" sz="800" dirty="0">
              <a:latin typeface="Helvetica"/>
              <a:cs typeface="Helvetica"/>
            </a:endParaRPr>
          </a:p>
        </p:txBody>
      </p:sp>
      <p:sp>
        <p:nvSpPr>
          <p:cNvPr id="12" name="TextBox 11"/>
          <p:cNvSpPr txBox="1"/>
          <p:nvPr/>
        </p:nvSpPr>
        <p:spPr>
          <a:xfrm>
            <a:off x="5735458" y="5447105"/>
            <a:ext cx="543739" cy="215444"/>
          </a:xfrm>
          <a:prstGeom prst="rect">
            <a:avLst/>
          </a:prstGeom>
          <a:noFill/>
        </p:spPr>
        <p:txBody>
          <a:bodyPr wrap="none" rtlCol="0">
            <a:spAutoFit/>
          </a:bodyPr>
          <a:lstStyle/>
          <a:p>
            <a:pPr algn="ctr"/>
            <a:r>
              <a:rPr lang="en-US" sz="800" dirty="0">
                <a:latin typeface="Helvetica"/>
                <a:cs typeface="Helvetica"/>
              </a:rPr>
              <a:t>i</a:t>
            </a:r>
            <a:r>
              <a:rPr lang="en-US" sz="800" dirty="0" smtClean="0">
                <a:latin typeface="Helvetica"/>
                <a:cs typeface="Helvetica"/>
              </a:rPr>
              <a:t>nclude/</a:t>
            </a:r>
            <a:endParaRPr lang="en-US" sz="800" dirty="0">
              <a:latin typeface="Helvetica"/>
              <a:cs typeface="Helvetica"/>
            </a:endParaRPr>
          </a:p>
        </p:txBody>
      </p:sp>
      <p:sp>
        <p:nvSpPr>
          <p:cNvPr id="13" name="TextBox 12"/>
          <p:cNvSpPr txBox="1"/>
          <p:nvPr/>
        </p:nvSpPr>
        <p:spPr>
          <a:xfrm>
            <a:off x="7726528" y="5444457"/>
            <a:ext cx="298860" cy="174007"/>
          </a:xfrm>
          <a:prstGeom prst="rect">
            <a:avLst/>
          </a:prstGeom>
          <a:noFill/>
        </p:spPr>
        <p:txBody>
          <a:bodyPr wrap="none" rtlCol="0">
            <a:spAutoFit/>
          </a:bodyPr>
          <a:lstStyle/>
          <a:p>
            <a:r>
              <a:rPr lang="en-US" sz="800" dirty="0" err="1">
                <a:latin typeface="Helvetica"/>
                <a:cs typeface="Helvetica"/>
              </a:rPr>
              <a:t>s</a:t>
            </a:r>
            <a:r>
              <a:rPr lang="en-US" sz="800" dirty="0" err="1" smtClean="0">
                <a:latin typeface="Helvetica"/>
                <a:cs typeface="Helvetica"/>
              </a:rPr>
              <a:t>rc</a:t>
            </a:r>
            <a:r>
              <a:rPr lang="en-US" sz="800" dirty="0" smtClean="0">
                <a:latin typeface="Helvetica"/>
                <a:cs typeface="Helvetica"/>
              </a:rPr>
              <a:t>/</a:t>
            </a:r>
          </a:p>
        </p:txBody>
      </p:sp>
      <p:sp>
        <p:nvSpPr>
          <p:cNvPr id="14" name="TextBox 13"/>
          <p:cNvSpPr txBox="1"/>
          <p:nvPr/>
        </p:nvSpPr>
        <p:spPr>
          <a:xfrm>
            <a:off x="6630096" y="4613967"/>
            <a:ext cx="556563" cy="215444"/>
          </a:xfrm>
          <a:prstGeom prst="rect">
            <a:avLst/>
          </a:prstGeom>
          <a:noFill/>
        </p:spPr>
        <p:txBody>
          <a:bodyPr wrap="none" rtlCol="0">
            <a:spAutoFit/>
          </a:bodyPr>
          <a:lstStyle/>
          <a:p>
            <a:pPr algn="ctr"/>
            <a:r>
              <a:rPr lang="en-US" sz="800" dirty="0">
                <a:latin typeface="Helvetica"/>
                <a:cs typeface="Helvetica"/>
              </a:rPr>
              <a:t>c</a:t>
            </a:r>
            <a:r>
              <a:rPr lang="en-US" sz="800" dirty="0" smtClean="0">
                <a:latin typeface="Helvetica"/>
                <a:cs typeface="Helvetica"/>
              </a:rPr>
              <a:t>annon/</a:t>
            </a:r>
            <a:endParaRPr lang="en-US" sz="800" dirty="0">
              <a:latin typeface="Helvetica"/>
              <a:cs typeface="Helvetica"/>
            </a:endParaRPr>
          </a:p>
        </p:txBody>
      </p:sp>
      <p:cxnSp>
        <p:nvCxnSpPr>
          <p:cNvPr id="15" name="Straight Connector 14"/>
          <p:cNvCxnSpPr>
            <a:stCxn id="11" idx="2"/>
            <a:endCxn id="37" idx="0"/>
          </p:cNvCxnSpPr>
          <p:nvPr/>
        </p:nvCxnSpPr>
        <p:spPr>
          <a:xfrm flipH="1">
            <a:off x="6900400" y="4022473"/>
            <a:ext cx="164" cy="229673"/>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a:stCxn id="14" idx="2"/>
            <a:endCxn id="29" idx="0"/>
          </p:cNvCxnSpPr>
          <p:nvPr/>
        </p:nvCxnSpPr>
        <p:spPr>
          <a:xfrm>
            <a:off x="6908378" y="4829411"/>
            <a:ext cx="951673" cy="198307"/>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6619207" y="3384600"/>
            <a:ext cx="571500" cy="422867"/>
            <a:chOff x="4399272" y="296302"/>
            <a:chExt cx="696451" cy="523568"/>
          </a:xfrm>
        </p:grpSpPr>
        <p:sp>
          <p:nvSpPr>
            <p:cNvPr id="38" name="Rounded Rectangle 37"/>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ight Triangle 38"/>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ounded Rectangle 39"/>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6614650" y="4193249"/>
            <a:ext cx="571500" cy="422867"/>
            <a:chOff x="4399272" y="296302"/>
            <a:chExt cx="696451" cy="523568"/>
          </a:xfrm>
        </p:grpSpPr>
        <p:sp>
          <p:nvSpPr>
            <p:cNvPr id="35" name="Rounded Rectangle 34"/>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ight Triangle 35"/>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ounded Rectangle 36"/>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p:nvGrpSpPr>
        <p:grpSpPr>
          <a:xfrm>
            <a:off x="5730680" y="5021589"/>
            <a:ext cx="571500" cy="422867"/>
            <a:chOff x="4399272" y="296302"/>
            <a:chExt cx="696451" cy="523568"/>
          </a:xfrm>
        </p:grpSpPr>
        <p:sp>
          <p:nvSpPr>
            <p:cNvPr id="32" name="Rounded Rectangle 31"/>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ight Triangle 32"/>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ounded Rectangle 33"/>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7574301" y="5027718"/>
            <a:ext cx="571500" cy="422867"/>
            <a:chOff x="4399272" y="296302"/>
            <a:chExt cx="696451" cy="523568"/>
          </a:xfrm>
        </p:grpSpPr>
        <p:sp>
          <p:nvSpPr>
            <p:cNvPr id="29" name="Rounded Rectangle 28"/>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ight Triangle 29"/>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1" name="Straight Connector 20"/>
          <p:cNvCxnSpPr>
            <a:stCxn id="14" idx="2"/>
            <a:endCxn id="32" idx="0"/>
          </p:cNvCxnSpPr>
          <p:nvPr/>
        </p:nvCxnSpPr>
        <p:spPr>
          <a:xfrm flipH="1">
            <a:off x="6016430" y="4829411"/>
            <a:ext cx="891948" cy="192178"/>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10" idx="2"/>
            <a:endCxn id="38" idx="0"/>
          </p:cNvCxnSpPr>
          <p:nvPr/>
        </p:nvCxnSpPr>
        <p:spPr>
          <a:xfrm>
            <a:off x="6903916" y="3165050"/>
            <a:ext cx="1041" cy="219550"/>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23" name="Group 22"/>
          <p:cNvGrpSpPr/>
          <p:nvPr/>
        </p:nvGrpSpPr>
        <p:grpSpPr>
          <a:xfrm>
            <a:off x="7956790" y="3385595"/>
            <a:ext cx="571500" cy="422867"/>
            <a:chOff x="4399272" y="296302"/>
            <a:chExt cx="696451" cy="523568"/>
          </a:xfrm>
        </p:grpSpPr>
        <p:sp>
          <p:nvSpPr>
            <p:cNvPr id="26" name="Rounded Rectangle 25"/>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ight Triangle 26"/>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ounded Rectangle 27"/>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4" name="TextBox 23"/>
          <p:cNvSpPr txBox="1"/>
          <p:nvPr/>
        </p:nvSpPr>
        <p:spPr>
          <a:xfrm>
            <a:off x="7880366" y="3812865"/>
            <a:ext cx="671979" cy="215444"/>
          </a:xfrm>
          <a:prstGeom prst="rect">
            <a:avLst/>
          </a:prstGeom>
          <a:noFill/>
        </p:spPr>
        <p:txBody>
          <a:bodyPr wrap="none" rtlCol="0">
            <a:spAutoFit/>
          </a:bodyPr>
          <a:lstStyle/>
          <a:p>
            <a:pPr algn="ctr"/>
            <a:r>
              <a:rPr lang="en-US" sz="800" dirty="0" err="1" smtClean="0">
                <a:latin typeface="Helvetica"/>
                <a:cs typeface="Helvetica"/>
              </a:rPr>
              <a:t>RUN_test</a:t>
            </a:r>
            <a:r>
              <a:rPr lang="en-US" sz="800" dirty="0" smtClean="0">
                <a:latin typeface="Helvetica"/>
                <a:cs typeface="Helvetica"/>
              </a:rPr>
              <a:t>/</a:t>
            </a:r>
            <a:endParaRPr lang="en-US" sz="800" dirty="0">
              <a:latin typeface="Helvetica"/>
              <a:cs typeface="Helvetica"/>
            </a:endParaRPr>
          </a:p>
        </p:txBody>
      </p:sp>
      <p:cxnSp>
        <p:nvCxnSpPr>
          <p:cNvPr id="25" name="Straight Connector 24"/>
          <p:cNvCxnSpPr>
            <a:stCxn id="10" idx="2"/>
            <a:endCxn id="26" idx="0"/>
          </p:cNvCxnSpPr>
          <p:nvPr/>
        </p:nvCxnSpPr>
        <p:spPr>
          <a:xfrm>
            <a:off x="6903916" y="3165050"/>
            <a:ext cx="1338624" cy="220545"/>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44" name="Group 43"/>
          <p:cNvGrpSpPr/>
          <p:nvPr/>
        </p:nvGrpSpPr>
        <p:grpSpPr>
          <a:xfrm>
            <a:off x="5385005" y="3384162"/>
            <a:ext cx="571500" cy="422868"/>
            <a:chOff x="4399272" y="296301"/>
            <a:chExt cx="696451" cy="523569"/>
          </a:xfrm>
          <a:effectLst>
            <a:glow rad="254000">
              <a:srgbClr val="FFFF00">
                <a:alpha val="10000"/>
              </a:srgbClr>
            </a:glow>
          </a:effectLst>
        </p:grpSpPr>
        <p:sp>
          <p:nvSpPr>
            <p:cNvPr id="45" name="Rounded Rectangle 44"/>
            <p:cNvSpPr/>
            <p:nvPr/>
          </p:nvSpPr>
          <p:spPr>
            <a:xfrm>
              <a:off x="4399272" y="296301"/>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ight Triangle 45"/>
            <p:cNvSpPr/>
            <p:nvPr/>
          </p:nvSpPr>
          <p:spPr>
            <a:xfrm flipH="1" flipV="1">
              <a:off x="4620497" y="296301"/>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ounded Rectangle 46"/>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48" name="Straight Connector 47"/>
          <p:cNvCxnSpPr>
            <a:stCxn id="10" idx="2"/>
            <a:endCxn id="47" idx="0"/>
          </p:cNvCxnSpPr>
          <p:nvPr/>
        </p:nvCxnSpPr>
        <p:spPr>
          <a:xfrm flipH="1">
            <a:off x="5670755" y="3165050"/>
            <a:ext cx="1233161" cy="278010"/>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5240673" y="3815490"/>
            <a:ext cx="864339" cy="215444"/>
          </a:xfrm>
          <a:prstGeom prst="rect">
            <a:avLst/>
          </a:prstGeom>
          <a:noFill/>
          <a:effectLst>
            <a:glow rad="749300">
              <a:srgbClr val="FFFF00">
                <a:alpha val="15000"/>
              </a:srgbClr>
            </a:glow>
          </a:effectLst>
        </p:spPr>
        <p:txBody>
          <a:bodyPr wrap="none" rtlCol="0">
            <a:spAutoFit/>
          </a:bodyPr>
          <a:lstStyle/>
          <a:p>
            <a:pPr algn="ctr"/>
            <a:r>
              <a:rPr lang="en-US" sz="800" dirty="0" err="1" smtClean="0">
                <a:latin typeface="Helvetica"/>
                <a:cs typeface="Helvetica"/>
              </a:rPr>
              <a:t>Modified_data</a:t>
            </a:r>
            <a:r>
              <a:rPr lang="en-US" sz="800" dirty="0" smtClean="0">
                <a:latin typeface="Helvetica"/>
                <a:cs typeface="Helvetica"/>
              </a:rPr>
              <a:t>/</a:t>
            </a:r>
            <a:endParaRPr lang="en-US" sz="800" dirty="0">
              <a:latin typeface="Helvetica"/>
              <a:cs typeface="Helvetica"/>
            </a:endParaRPr>
          </a:p>
        </p:txBody>
      </p:sp>
      <p:grpSp>
        <p:nvGrpSpPr>
          <p:cNvPr id="2" name="Group 1"/>
          <p:cNvGrpSpPr/>
          <p:nvPr/>
        </p:nvGrpSpPr>
        <p:grpSpPr>
          <a:xfrm>
            <a:off x="1046830" y="2492388"/>
            <a:ext cx="3711436" cy="375158"/>
            <a:chOff x="1063764" y="2949606"/>
            <a:chExt cx="3711436" cy="375158"/>
          </a:xfrm>
        </p:grpSpPr>
        <p:sp>
          <p:nvSpPr>
            <p:cNvPr id="5" name="Rectangle 4"/>
            <p:cNvSpPr/>
            <p:nvPr/>
          </p:nvSpPr>
          <p:spPr>
            <a:xfrm>
              <a:off x="1481667" y="2949606"/>
              <a:ext cx="3293533" cy="369332"/>
            </a:xfrm>
            <a:prstGeom prst="rect">
              <a:avLst/>
            </a:prstGeom>
            <a:solidFill>
              <a:schemeClr val="bg1">
                <a:lumMod val="95000"/>
              </a:schemeClr>
            </a:solidFill>
            <a:ln w="25400">
              <a:solidFill>
                <a:schemeClr val="tx1">
                  <a:lumMod val="65000"/>
                  <a:lumOff val="35000"/>
                </a:schemeClr>
              </a:solidFill>
            </a:ln>
          </p:spPr>
          <p:txBody>
            <a:bodyPr wrap="square">
              <a:spAutoFit/>
            </a:bodyPr>
            <a:lstStyle/>
            <a:p>
              <a:r>
                <a:rPr lang="en-US" b="1" dirty="0" smtClean="0">
                  <a:latin typeface="Consolas"/>
                  <a:cs typeface="Consolas"/>
                </a:rPr>
                <a:t>%</a:t>
              </a:r>
              <a:r>
                <a:rPr lang="en-US" dirty="0" smtClean="0">
                  <a:solidFill>
                    <a:srgbClr val="008000"/>
                  </a:solidFill>
                  <a:latin typeface="Consolas"/>
                  <a:cs typeface="Consolas"/>
                </a:rPr>
                <a:t> </a:t>
              </a:r>
              <a:r>
                <a:rPr lang="en-US" dirty="0" err="1">
                  <a:solidFill>
                    <a:srgbClr val="008000"/>
                  </a:solidFill>
                  <a:latin typeface="Consolas"/>
                  <a:cs typeface="Consolas"/>
                </a:rPr>
                <a:t>mkdir</a:t>
              </a:r>
              <a:r>
                <a:rPr lang="en-US" dirty="0">
                  <a:solidFill>
                    <a:srgbClr val="008000"/>
                  </a:solidFill>
                  <a:latin typeface="Consolas"/>
                  <a:cs typeface="Consolas"/>
                </a:rPr>
                <a:t> </a:t>
              </a:r>
              <a:r>
                <a:rPr lang="en-US" dirty="0" err="1" smtClean="0">
                  <a:solidFill>
                    <a:srgbClr val="008000"/>
                  </a:solidFill>
                  <a:latin typeface="Consolas"/>
                  <a:cs typeface="Consolas"/>
                </a:rPr>
                <a:t>Modified_data</a:t>
              </a:r>
              <a:endParaRPr lang="en-US" dirty="0">
                <a:solidFill>
                  <a:srgbClr val="008000"/>
                </a:solidFill>
                <a:latin typeface="Consolas"/>
                <a:cs typeface="Consolas"/>
              </a:endParaRPr>
            </a:p>
          </p:txBody>
        </p:sp>
        <p:sp>
          <p:nvSpPr>
            <p:cNvPr id="49" name="Rectangle 48"/>
            <p:cNvSpPr/>
            <p:nvPr/>
          </p:nvSpPr>
          <p:spPr>
            <a:xfrm>
              <a:off x="1063764" y="2955432"/>
              <a:ext cx="417903" cy="369332"/>
            </a:xfrm>
            <a:prstGeom prst="rect">
              <a:avLst/>
            </a:prstGeom>
          </p:spPr>
          <p:txBody>
            <a:bodyPr wrap="square">
              <a:spAutoFit/>
            </a:bodyPr>
            <a:lstStyle/>
            <a:p>
              <a:r>
                <a:rPr lang="en-US" dirty="0">
                  <a:latin typeface="Consolas"/>
                  <a:cs typeface="Consolas"/>
                </a:rPr>
                <a:t>👉</a:t>
              </a:r>
            </a:p>
          </p:txBody>
        </p:sp>
      </p:grpSp>
    </p:spTree>
    <p:extLst>
      <p:ext uri="{BB962C8B-B14F-4D97-AF65-F5344CB8AC3E}">
        <p14:creationId xmlns:p14="http://schemas.microsoft.com/office/powerpoint/2010/main" val="8478959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89525" y="1579066"/>
            <a:ext cx="4142031" cy="3491906"/>
          </a:xfrm>
          <a:prstGeom prst="rect">
            <a:avLst/>
          </a:prstGeom>
        </p:spPr>
      </p:pic>
      <p:sp>
        <p:nvSpPr>
          <p:cNvPr id="3" name="Rectangle 2"/>
          <p:cNvSpPr/>
          <p:nvPr/>
        </p:nvSpPr>
        <p:spPr>
          <a:xfrm>
            <a:off x="1193759" y="5147171"/>
            <a:ext cx="7154374" cy="830997"/>
          </a:xfrm>
          <a:prstGeom prst="rect">
            <a:avLst/>
          </a:prstGeom>
        </p:spPr>
        <p:txBody>
          <a:bodyPr wrap="square">
            <a:spAutoFit/>
          </a:bodyPr>
          <a:lstStyle/>
          <a:p>
            <a:r>
              <a:rPr lang="en-US" sz="1600" b="1" dirty="0" smtClean="0">
                <a:latin typeface="Century Schoolbook"/>
                <a:cs typeface="Century Schoolbook"/>
              </a:rPr>
              <a:t>4) </a:t>
            </a:r>
            <a:r>
              <a:rPr lang="en-US" sz="1600" dirty="0" smtClean="0">
                <a:latin typeface="Century Schoolbook"/>
                <a:cs typeface="Century Schoolbook"/>
              </a:rPr>
              <a:t>Choose </a:t>
            </a:r>
            <a:r>
              <a:rPr lang="en-US" sz="1600" dirty="0">
                <a:latin typeface="Century Schoolbook"/>
                <a:cs typeface="Century Schoolbook"/>
              </a:rPr>
              <a:t>File-&gt;Save. In the "Save" dialog, enter the file name </a:t>
            </a:r>
            <a:r>
              <a:rPr lang="en-US" sz="1600" dirty="0" smtClean="0">
                <a:latin typeface="Century Schoolbook"/>
                <a:cs typeface="Century Schoolbook"/>
              </a:rPr>
              <a:t>“</a:t>
            </a:r>
            <a:r>
              <a:rPr lang="en-US" sz="1600" dirty="0" err="1" smtClean="0">
                <a:latin typeface="Century Schoolbook"/>
                <a:cs typeface="Century Schoolbook"/>
              </a:rPr>
              <a:t>cannon.dr</a:t>
            </a:r>
            <a:r>
              <a:rPr lang="en-US" sz="1600" dirty="0" smtClean="0">
                <a:latin typeface="Century Schoolbook"/>
                <a:cs typeface="Century Schoolbook"/>
              </a:rPr>
              <a:t>” and save it in </a:t>
            </a:r>
            <a:r>
              <a:rPr lang="en-US" sz="1600" dirty="0">
                <a:latin typeface="Century Schoolbook"/>
                <a:cs typeface="Century Schoolbook"/>
              </a:rPr>
              <a:t>the </a:t>
            </a:r>
            <a:r>
              <a:rPr lang="en-US" sz="1600" dirty="0" err="1" smtClean="0">
                <a:latin typeface="Century Schoolbook"/>
                <a:cs typeface="Century Schoolbook"/>
              </a:rPr>
              <a:t>Modified_data</a:t>
            </a:r>
            <a:r>
              <a:rPr lang="en-US" sz="1600" dirty="0" smtClean="0">
                <a:latin typeface="Century Schoolbook"/>
                <a:cs typeface="Century Schoolbook"/>
              </a:rPr>
              <a:t>/ </a:t>
            </a:r>
            <a:r>
              <a:rPr lang="en-US" sz="1600" dirty="0">
                <a:latin typeface="Century Schoolbook"/>
                <a:cs typeface="Century Schoolbook"/>
              </a:rPr>
              <a:t>directory</a:t>
            </a:r>
            <a:r>
              <a:rPr lang="en-US" sz="1600" dirty="0" smtClean="0">
                <a:latin typeface="Century Schoolbook"/>
                <a:cs typeface="Century Schoolbook"/>
              </a:rPr>
              <a:t>.</a:t>
            </a:r>
            <a:endParaRPr lang="en-US" sz="1600" dirty="0">
              <a:latin typeface="Century Schoolbook"/>
              <a:cs typeface="Century Schoolbook"/>
            </a:endParaRPr>
          </a:p>
          <a:p>
            <a:r>
              <a:rPr lang="en-US" sz="1600" b="1" dirty="0" smtClean="0">
                <a:latin typeface="Century Schoolbook"/>
                <a:cs typeface="Century Schoolbook"/>
              </a:rPr>
              <a:t>5) </a:t>
            </a:r>
            <a:r>
              <a:rPr lang="en-US" sz="1600" dirty="0" smtClean="0">
                <a:latin typeface="Century Schoolbook"/>
                <a:cs typeface="Century Schoolbook"/>
              </a:rPr>
              <a:t>Exit trick-</a:t>
            </a:r>
            <a:r>
              <a:rPr lang="en-US" sz="1600" dirty="0" err="1" smtClean="0">
                <a:latin typeface="Century Schoolbook"/>
                <a:cs typeface="Century Schoolbook"/>
              </a:rPr>
              <a:t>dre</a:t>
            </a:r>
            <a:r>
              <a:rPr lang="en-US" sz="1600" dirty="0">
                <a:latin typeface="Century Schoolbook"/>
                <a:cs typeface="Century Schoolbook"/>
              </a:rPr>
              <a:t>.</a:t>
            </a:r>
          </a:p>
        </p:txBody>
      </p:sp>
      <p:sp>
        <p:nvSpPr>
          <p:cNvPr id="4" name="Oval 3"/>
          <p:cNvSpPr/>
          <p:nvPr/>
        </p:nvSpPr>
        <p:spPr>
          <a:xfrm>
            <a:off x="2666959" y="1884284"/>
            <a:ext cx="736600" cy="270934"/>
          </a:xfrm>
          <a:prstGeom prst="ellipse">
            <a:avLst/>
          </a:prstGeom>
          <a:no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4444958" y="1884284"/>
            <a:ext cx="465708" cy="270934"/>
          </a:xfrm>
          <a:prstGeom prst="ellipse">
            <a:avLst/>
          </a:prstGeom>
          <a:no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591692" y="3352802"/>
            <a:ext cx="575734" cy="135467"/>
          </a:xfrm>
          <a:prstGeom prst="ellipse">
            <a:avLst/>
          </a:prstGeom>
          <a:noFill/>
          <a:ln w="127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5825021" y="1133572"/>
            <a:ext cx="2779370" cy="830997"/>
          </a:xfrm>
          <a:prstGeom prst="rect">
            <a:avLst/>
          </a:prstGeom>
          <a:noFill/>
        </p:spPr>
        <p:txBody>
          <a:bodyPr wrap="square" rtlCol="0">
            <a:spAutoFit/>
          </a:bodyPr>
          <a:lstStyle/>
          <a:p>
            <a:r>
              <a:rPr lang="en-US" sz="1600" b="1" dirty="0" smtClean="0">
                <a:latin typeface="Century Schoolbook"/>
                <a:cs typeface="Century Schoolbook"/>
              </a:rPr>
              <a:t>1) </a:t>
            </a:r>
            <a:r>
              <a:rPr lang="en-US" sz="1600" dirty="0" smtClean="0">
                <a:latin typeface="Century Schoolbook"/>
                <a:cs typeface="Century Schoolbook"/>
              </a:rPr>
              <a:t>Give the variable collection (</a:t>
            </a:r>
            <a:r>
              <a:rPr lang="en-US" sz="1600" dirty="0" err="1" smtClean="0">
                <a:latin typeface="Century Schoolbook"/>
                <a:cs typeface="Century Schoolbook"/>
              </a:rPr>
              <a:t>a.k.a</a:t>
            </a:r>
            <a:r>
              <a:rPr lang="en-US" sz="1600" dirty="0" smtClean="0">
                <a:latin typeface="Century Schoolbook"/>
                <a:cs typeface="Century Schoolbook"/>
              </a:rPr>
              <a:t> “recording group”) a name.</a:t>
            </a:r>
            <a:endParaRPr lang="en-US" sz="1600" dirty="0">
              <a:latin typeface="Century Schoolbook"/>
              <a:cs typeface="Century Schoolbook"/>
            </a:endParaRPr>
          </a:p>
        </p:txBody>
      </p:sp>
      <p:sp>
        <p:nvSpPr>
          <p:cNvPr id="9" name="TextBox 8"/>
          <p:cNvSpPr txBox="1"/>
          <p:nvPr/>
        </p:nvSpPr>
        <p:spPr>
          <a:xfrm>
            <a:off x="5845048" y="2246935"/>
            <a:ext cx="2757085" cy="830997"/>
          </a:xfrm>
          <a:prstGeom prst="rect">
            <a:avLst/>
          </a:prstGeom>
          <a:noFill/>
        </p:spPr>
        <p:txBody>
          <a:bodyPr wrap="square" rtlCol="0">
            <a:spAutoFit/>
          </a:bodyPr>
          <a:lstStyle/>
          <a:p>
            <a:r>
              <a:rPr lang="en-US" sz="1600" b="1" dirty="0">
                <a:latin typeface="Century Schoolbook"/>
                <a:cs typeface="Century Schoolbook"/>
              </a:rPr>
              <a:t>2</a:t>
            </a:r>
            <a:r>
              <a:rPr lang="en-US" sz="1600" b="1" dirty="0" smtClean="0">
                <a:latin typeface="Century Schoolbook"/>
                <a:cs typeface="Century Schoolbook"/>
              </a:rPr>
              <a:t>) </a:t>
            </a:r>
            <a:r>
              <a:rPr lang="en-US" sz="1600" dirty="0" smtClean="0">
                <a:latin typeface="Century Schoolbook"/>
                <a:cs typeface="Century Schoolbook"/>
              </a:rPr>
              <a:t>Specify the recording frequency. Ok, fine, the period.</a:t>
            </a:r>
            <a:endParaRPr lang="en-US" sz="1600" dirty="0">
              <a:latin typeface="Century Schoolbook"/>
              <a:cs typeface="Century Schoolbook"/>
            </a:endParaRPr>
          </a:p>
        </p:txBody>
      </p:sp>
      <p:sp>
        <p:nvSpPr>
          <p:cNvPr id="10" name="TextBox 9"/>
          <p:cNvSpPr txBox="1"/>
          <p:nvPr/>
        </p:nvSpPr>
        <p:spPr>
          <a:xfrm>
            <a:off x="5845048" y="3148209"/>
            <a:ext cx="2757085" cy="1569660"/>
          </a:xfrm>
          <a:prstGeom prst="rect">
            <a:avLst/>
          </a:prstGeom>
          <a:noFill/>
        </p:spPr>
        <p:txBody>
          <a:bodyPr wrap="square" rtlCol="0">
            <a:spAutoFit/>
          </a:bodyPr>
          <a:lstStyle/>
          <a:p>
            <a:r>
              <a:rPr lang="en-US" sz="1600" b="1" dirty="0" smtClean="0">
                <a:latin typeface="Century Schoolbook"/>
                <a:cs typeface="Century Schoolbook"/>
              </a:rPr>
              <a:t>3) </a:t>
            </a:r>
            <a:r>
              <a:rPr lang="en-US" sz="1600" dirty="0" smtClean="0">
                <a:latin typeface="Century Schoolbook"/>
                <a:cs typeface="Century Schoolbook"/>
              </a:rPr>
              <a:t>Double-click on the </a:t>
            </a:r>
            <a:r>
              <a:rPr lang="en-US" sz="1600" dirty="0" err="1" smtClean="0">
                <a:latin typeface="Century Schoolbook"/>
                <a:cs typeface="Century Schoolbook"/>
              </a:rPr>
              <a:t>pos</a:t>
            </a:r>
            <a:r>
              <a:rPr lang="en-US" sz="1600" dirty="0" smtClean="0">
                <a:latin typeface="Century Schoolbook"/>
                <a:cs typeface="Century Schoolbook"/>
              </a:rPr>
              <a:t> array (the position of the cannon ball). Note that they are then </a:t>
            </a:r>
            <a:r>
              <a:rPr lang="en-US" sz="1600" dirty="0" err="1" smtClean="0">
                <a:latin typeface="Century Schoolbook"/>
                <a:cs typeface="Century Schoolbook"/>
              </a:rPr>
              <a:t>dsiplayed</a:t>
            </a:r>
            <a:r>
              <a:rPr lang="en-US" sz="1600" dirty="0" smtClean="0">
                <a:latin typeface="Century Schoolbook"/>
                <a:cs typeface="Century Schoolbook"/>
              </a:rPr>
              <a:t> in the Selected variables pane.</a:t>
            </a:r>
            <a:endParaRPr lang="en-US" sz="1600" dirty="0">
              <a:latin typeface="Century Schoolbook"/>
              <a:cs typeface="Century Schoolbook"/>
            </a:endParaRPr>
          </a:p>
        </p:txBody>
      </p:sp>
      <p:sp>
        <p:nvSpPr>
          <p:cNvPr id="11" name="Rectangle 10"/>
          <p:cNvSpPr/>
          <p:nvPr/>
        </p:nvSpPr>
        <p:spPr>
          <a:xfrm>
            <a:off x="0" y="314867"/>
            <a:ext cx="9144000" cy="369332"/>
          </a:xfrm>
          <a:prstGeom prst="rect">
            <a:avLst/>
          </a:prstGeom>
        </p:spPr>
        <p:txBody>
          <a:bodyPr wrap="square">
            <a:spAutoFit/>
          </a:bodyPr>
          <a:lstStyle/>
          <a:p>
            <a:pPr algn="ctr"/>
            <a:r>
              <a:rPr lang="en-US" dirty="0" smtClean="0">
                <a:latin typeface="Century Schoolbook"/>
                <a:cs typeface="Century Schoolbook"/>
              </a:rPr>
              <a:t>Making a Data-Recording File with </a:t>
            </a:r>
            <a:r>
              <a:rPr lang="en-US" i="1" dirty="0" smtClean="0">
                <a:latin typeface="Century Schoolbook"/>
                <a:cs typeface="Century Schoolbook"/>
              </a:rPr>
              <a:t>trick-</a:t>
            </a:r>
            <a:r>
              <a:rPr lang="en-US" i="1" dirty="0" err="1" smtClean="0">
                <a:latin typeface="Century Schoolbook"/>
                <a:cs typeface="Century Schoolbook"/>
              </a:rPr>
              <a:t>dre</a:t>
            </a:r>
            <a:endParaRPr lang="en-US" i="1" dirty="0">
              <a:latin typeface="Century Schoolbook"/>
              <a:cs typeface="Century Schoolbook"/>
            </a:endParaRPr>
          </a:p>
        </p:txBody>
      </p:sp>
      <p:cxnSp>
        <p:nvCxnSpPr>
          <p:cNvPr id="13" name="Straight Connector 12"/>
          <p:cNvCxnSpPr>
            <a:stCxn id="8" idx="1"/>
            <a:endCxn id="4" idx="0"/>
          </p:cNvCxnSpPr>
          <p:nvPr/>
        </p:nvCxnSpPr>
        <p:spPr>
          <a:xfrm flipH="1">
            <a:off x="3035259" y="1549071"/>
            <a:ext cx="2789762" cy="335213"/>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a:stCxn id="9" idx="1"/>
            <a:endCxn id="5" idx="6"/>
          </p:cNvCxnSpPr>
          <p:nvPr/>
        </p:nvCxnSpPr>
        <p:spPr>
          <a:xfrm flipH="1" flipV="1">
            <a:off x="4910666" y="2019751"/>
            <a:ext cx="934382" cy="642683"/>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a:stCxn id="10" idx="1"/>
            <a:endCxn id="7" idx="6"/>
          </p:cNvCxnSpPr>
          <p:nvPr/>
        </p:nvCxnSpPr>
        <p:spPr>
          <a:xfrm flipH="1" flipV="1">
            <a:off x="2167426" y="3420536"/>
            <a:ext cx="3677622" cy="512503"/>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1612875" y="949340"/>
            <a:ext cx="3094567" cy="369332"/>
          </a:xfrm>
          <a:prstGeom prst="rect">
            <a:avLst/>
          </a:prstGeom>
          <a:solidFill>
            <a:schemeClr val="bg1">
              <a:lumMod val="95000"/>
            </a:schemeClr>
          </a:solidFill>
          <a:ln w="25400">
            <a:solidFill>
              <a:schemeClr val="tx1">
                <a:lumMod val="65000"/>
                <a:lumOff val="35000"/>
              </a:schemeClr>
            </a:solidFill>
          </a:ln>
        </p:spPr>
        <p:txBody>
          <a:bodyPr wrap="square">
            <a:spAutoFit/>
          </a:bodyPr>
          <a:lstStyle/>
          <a:p>
            <a:r>
              <a:rPr lang="en-US" b="1" dirty="0" smtClean="0">
                <a:latin typeface="Consolas"/>
                <a:cs typeface="Consolas"/>
              </a:rPr>
              <a:t>%</a:t>
            </a:r>
            <a:r>
              <a:rPr lang="en-US" dirty="0" smtClean="0">
                <a:latin typeface="Consolas"/>
                <a:cs typeface="Consolas"/>
              </a:rPr>
              <a:t> </a:t>
            </a:r>
            <a:r>
              <a:rPr lang="en-US" dirty="0">
                <a:solidFill>
                  <a:srgbClr val="008000"/>
                </a:solidFill>
                <a:latin typeface="Consolas"/>
                <a:cs typeface="Consolas"/>
              </a:rPr>
              <a:t>trick-</a:t>
            </a:r>
            <a:r>
              <a:rPr lang="en-US" dirty="0" err="1">
                <a:solidFill>
                  <a:srgbClr val="008000"/>
                </a:solidFill>
                <a:latin typeface="Consolas"/>
                <a:cs typeface="Consolas"/>
              </a:rPr>
              <a:t>dre</a:t>
            </a:r>
            <a:r>
              <a:rPr lang="en-US" dirty="0">
                <a:solidFill>
                  <a:srgbClr val="008000"/>
                </a:solidFill>
                <a:latin typeface="Consolas"/>
                <a:cs typeface="Consolas"/>
              </a:rPr>
              <a:t> &amp;</a:t>
            </a:r>
          </a:p>
        </p:txBody>
      </p:sp>
      <p:sp>
        <p:nvSpPr>
          <p:cNvPr id="25" name="Rectangle 24"/>
          <p:cNvSpPr/>
          <p:nvPr/>
        </p:nvSpPr>
        <p:spPr>
          <a:xfrm>
            <a:off x="1194972" y="948906"/>
            <a:ext cx="417903" cy="369332"/>
          </a:xfrm>
          <a:prstGeom prst="rect">
            <a:avLst/>
          </a:prstGeom>
        </p:spPr>
        <p:txBody>
          <a:bodyPr wrap="square">
            <a:spAutoFit/>
          </a:bodyPr>
          <a:lstStyle/>
          <a:p>
            <a:r>
              <a:rPr lang="en-US" dirty="0"/>
              <a:t>👉</a:t>
            </a:r>
          </a:p>
        </p:txBody>
      </p:sp>
    </p:spTree>
    <p:extLst>
      <p:ext uri="{BB962C8B-B14F-4D97-AF65-F5344CB8AC3E}">
        <p14:creationId xmlns:p14="http://schemas.microsoft.com/office/powerpoint/2010/main" val="15572526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95821" y="1009690"/>
            <a:ext cx="946142" cy="276999"/>
          </a:xfrm>
          <a:prstGeom prst="rect">
            <a:avLst/>
          </a:prstGeom>
        </p:spPr>
        <p:txBody>
          <a:bodyPr wrap="none">
            <a:spAutoFit/>
          </a:bodyPr>
          <a:lstStyle/>
          <a:p>
            <a:r>
              <a:rPr lang="en-US" sz="1200" dirty="0" err="1" smtClean="0">
                <a:latin typeface="Consolas"/>
                <a:cs typeface="Consolas"/>
              </a:rPr>
              <a:t>cannon.dr</a:t>
            </a:r>
            <a:r>
              <a:rPr lang="en-US" sz="1200" dirty="0" smtClean="0">
                <a:latin typeface="Consolas"/>
                <a:cs typeface="Consolas"/>
              </a:rPr>
              <a:t>  </a:t>
            </a:r>
            <a:endParaRPr lang="en-US" sz="1200" dirty="0">
              <a:latin typeface="Consolas"/>
              <a:cs typeface="Consolas"/>
            </a:endParaRPr>
          </a:p>
        </p:txBody>
      </p:sp>
      <p:sp>
        <p:nvSpPr>
          <p:cNvPr id="4" name="Rectangle 3"/>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What is a Data-Recording File?</a:t>
            </a:r>
            <a:endParaRPr lang="en-US" dirty="0">
              <a:latin typeface="Century Schoolbook"/>
              <a:cs typeface="Century Schoolbook"/>
            </a:endParaRPr>
          </a:p>
        </p:txBody>
      </p:sp>
      <p:sp>
        <p:nvSpPr>
          <p:cNvPr id="5" name="Rectangle 4"/>
          <p:cNvSpPr/>
          <p:nvPr/>
        </p:nvSpPr>
        <p:spPr>
          <a:xfrm>
            <a:off x="804329" y="4652528"/>
            <a:ext cx="7157203" cy="646331"/>
          </a:xfrm>
          <a:prstGeom prst="rect">
            <a:avLst/>
          </a:prstGeom>
          <a:ln>
            <a:noFill/>
          </a:ln>
        </p:spPr>
        <p:txBody>
          <a:bodyPr wrap="none">
            <a:spAutoFit/>
          </a:bodyPr>
          <a:lstStyle/>
          <a:p>
            <a:r>
              <a:rPr lang="en-US" dirty="0" smtClean="0">
                <a:latin typeface="Century Schoolbook"/>
                <a:cs typeface="Century Schoolbook"/>
              </a:rPr>
              <a:t>A data recording file is actually a snippet of Python code that you</a:t>
            </a:r>
          </a:p>
          <a:p>
            <a:r>
              <a:rPr lang="en-US" dirty="0">
                <a:latin typeface="Century Schoolbook"/>
                <a:cs typeface="Century Schoolbook"/>
              </a:rPr>
              <a:t>i</a:t>
            </a:r>
            <a:r>
              <a:rPr lang="en-US" dirty="0" smtClean="0">
                <a:latin typeface="Century Schoolbook"/>
                <a:cs typeface="Century Schoolbook"/>
              </a:rPr>
              <a:t>nclude into your input file.</a:t>
            </a:r>
            <a:endParaRPr lang="en-US" dirty="0">
              <a:latin typeface="Century Schoolbook"/>
              <a:cs typeface="Century Schoolbook"/>
            </a:endParaRPr>
          </a:p>
        </p:txBody>
      </p:sp>
      <p:pic>
        <p:nvPicPr>
          <p:cNvPr id="6" name="Picture 5"/>
          <p:cNvPicPr>
            <a:picLocks noChangeAspect="1"/>
          </p:cNvPicPr>
          <p:nvPr/>
        </p:nvPicPr>
        <p:blipFill>
          <a:blip r:embed="rId2"/>
          <a:stretch>
            <a:fillRect/>
          </a:stretch>
        </p:blipFill>
        <p:spPr>
          <a:xfrm>
            <a:off x="795821" y="1286689"/>
            <a:ext cx="4732020" cy="2872740"/>
          </a:xfrm>
          <a:prstGeom prst="rect">
            <a:avLst/>
          </a:prstGeom>
          <a:ln>
            <a:solidFill>
              <a:schemeClr val="bg1">
                <a:lumMod val="85000"/>
              </a:schemeClr>
            </a:solidFill>
          </a:ln>
          <a:effectLst>
            <a:outerShdw blurRad="101600" dist="38100" dir="2700000" algn="tl" rotWithShape="0">
              <a:schemeClr val="bg1">
                <a:lumMod val="85000"/>
                <a:alpha val="43000"/>
              </a:schemeClr>
            </a:outerShdw>
          </a:effectLst>
        </p:spPr>
      </p:pic>
      <p:grpSp>
        <p:nvGrpSpPr>
          <p:cNvPr id="68" name="Group 67"/>
          <p:cNvGrpSpPr/>
          <p:nvPr/>
        </p:nvGrpSpPr>
        <p:grpSpPr>
          <a:xfrm>
            <a:off x="6062111" y="1920653"/>
            <a:ext cx="1538762" cy="1487324"/>
            <a:chOff x="6654801" y="1920653"/>
            <a:chExt cx="1538762" cy="1487324"/>
          </a:xfrm>
        </p:grpSpPr>
        <p:grpSp>
          <p:nvGrpSpPr>
            <p:cNvPr id="8" name="Group 7"/>
            <p:cNvGrpSpPr/>
            <p:nvPr/>
          </p:nvGrpSpPr>
          <p:grpSpPr>
            <a:xfrm>
              <a:off x="7266974" y="1920653"/>
              <a:ext cx="285750" cy="211434"/>
              <a:chOff x="4399272" y="296302"/>
              <a:chExt cx="696451" cy="523568"/>
            </a:xfrm>
          </p:grpSpPr>
          <p:sp>
            <p:nvSpPr>
              <p:cNvPr id="46" name="Rounded Rectangle 45"/>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ight Triangle 46"/>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ounded Rectangle 47"/>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9" name="Straight Connector 8"/>
            <p:cNvCxnSpPr>
              <a:endCxn id="42" idx="0"/>
            </p:cNvCxnSpPr>
            <p:nvPr/>
          </p:nvCxnSpPr>
          <p:spPr>
            <a:xfrm flipH="1">
              <a:off x="7414523" y="2776242"/>
              <a:ext cx="106477" cy="7115"/>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a:endCxn id="34" idx="0"/>
            </p:cNvCxnSpPr>
            <p:nvPr/>
          </p:nvCxnSpPr>
          <p:spPr>
            <a:xfrm>
              <a:off x="7435446" y="3076671"/>
              <a:ext cx="458903" cy="119873"/>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11" name="Group 10"/>
            <p:cNvGrpSpPr/>
            <p:nvPr/>
          </p:nvGrpSpPr>
          <p:grpSpPr>
            <a:xfrm>
              <a:off x="7267576" y="2349584"/>
              <a:ext cx="285750" cy="211434"/>
              <a:chOff x="4399272" y="296302"/>
              <a:chExt cx="696451" cy="523568"/>
            </a:xfrm>
          </p:grpSpPr>
          <p:sp>
            <p:nvSpPr>
              <p:cNvPr id="43" name="Rounded Rectangle 42"/>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ight Triangle 43"/>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ounded Rectangle 44"/>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7271648" y="2753908"/>
              <a:ext cx="285750" cy="211434"/>
              <a:chOff x="4399272" y="296302"/>
              <a:chExt cx="696451" cy="523568"/>
            </a:xfrm>
          </p:grpSpPr>
          <p:sp>
            <p:nvSpPr>
              <p:cNvPr id="40" name="Rounded Rectangle 39"/>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ight Triangle 40"/>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ounded Rectangle 41"/>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6829663" y="3193478"/>
              <a:ext cx="285750" cy="211434"/>
              <a:chOff x="4399272" y="296302"/>
              <a:chExt cx="696451" cy="523568"/>
            </a:xfrm>
          </p:grpSpPr>
          <p:sp>
            <p:nvSpPr>
              <p:cNvPr id="37" name="Rounded Rectangle 36"/>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ight Triangle 37"/>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ounded Rectangle 38"/>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7751473" y="3196543"/>
              <a:ext cx="285750" cy="211434"/>
              <a:chOff x="4399272" y="296302"/>
              <a:chExt cx="696451" cy="523568"/>
            </a:xfrm>
          </p:grpSpPr>
          <p:sp>
            <p:nvSpPr>
              <p:cNvPr id="34" name="Rounded Rectangle 33"/>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ight Triangle 34"/>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ounded Rectangle 35"/>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5" name="Straight Connector 14"/>
            <p:cNvCxnSpPr>
              <a:endCxn id="37" idx="0"/>
            </p:cNvCxnSpPr>
            <p:nvPr/>
          </p:nvCxnSpPr>
          <p:spPr>
            <a:xfrm flipH="1">
              <a:off x="6972538" y="3076671"/>
              <a:ext cx="462908" cy="116808"/>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a:endCxn id="43" idx="0"/>
            </p:cNvCxnSpPr>
            <p:nvPr/>
          </p:nvCxnSpPr>
          <p:spPr>
            <a:xfrm>
              <a:off x="7409849" y="2246829"/>
              <a:ext cx="602" cy="102755"/>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7907813" y="2350081"/>
              <a:ext cx="285750" cy="211434"/>
              <a:chOff x="4399272" y="296302"/>
              <a:chExt cx="696451" cy="523568"/>
            </a:xfrm>
          </p:grpSpPr>
          <p:sp>
            <p:nvSpPr>
              <p:cNvPr id="31" name="Rounded Rectangle 30"/>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Triangle 31"/>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8" name="Straight Connector 17"/>
            <p:cNvCxnSpPr>
              <a:endCxn id="31" idx="0"/>
            </p:cNvCxnSpPr>
            <p:nvPr/>
          </p:nvCxnSpPr>
          <p:spPr>
            <a:xfrm>
              <a:off x="7410451" y="2246829"/>
              <a:ext cx="640237" cy="103252"/>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858967" y="3264669"/>
              <a:ext cx="221226" cy="97984"/>
            </a:xfrm>
            <a:prstGeom prst="rect">
              <a:avLst/>
            </a:prstGeom>
            <a:noFill/>
          </p:spPr>
          <p:txBody>
            <a:bodyPr wrap="none" lIns="0" tIns="0" rIns="0" bIns="0" rtlCol="0">
              <a:noAutofit/>
            </a:bodyPr>
            <a:lstStyle/>
            <a:p>
              <a:pPr algn="ctr"/>
              <a:r>
                <a:rPr lang="en-US" sz="600" dirty="0" smtClean="0"/>
                <a:t>include</a:t>
              </a:r>
              <a:endParaRPr lang="en-US" sz="600" dirty="0"/>
            </a:p>
          </p:txBody>
        </p:sp>
        <p:sp>
          <p:nvSpPr>
            <p:cNvPr id="20" name="TextBox 19"/>
            <p:cNvSpPr txBox="1"/>
            <p:nvPr/>
          </p:nvSpPr>
          <p:spPr>
            <a:xfrm>
              <a:off x="7783736" y="3264669"/>
              <a:ext cx="221226" cy="97984"/>
            </a:xfrm>
            <a:prstGeom prst="rect">
              <a:avLst/>
            </a:prstGeom>
            <a:noFill/>
          </p:spPr>
          <p:txBody>
            <a:bodyPr wrap="none" lIns="0" tIns="0" rIns="0" bIns="0" rtlCol="0">
              <a:noAutofit/>
            </a:bodyPr>
            <a:lstStyle/>
            <a:p>
              <a:pPr algn="ctr"/>
              <a:r>
                <a:rPr lang="en-US" sz="600" dirty="0" err="1" smtClean="0"/>
                <a:t>src</a:t>
              </a:r>
              <a:endParaRPr lang="en-US" sz="600" dirty="0"/>
            </a:p>
          </p:txBody>
        </p:sp>
        <p:sp>
          <p:nvSpPr>
            <p:cNvPr id="21" name="TextBox 20"/>
            <p:cNvSpPr txBox="1"/>
            <p:nvPr/>
          </p:nvSpPr>
          <p:spPr>
            <a:xfrm>
              <a:off x="7303910" y="2837168"/>
              <a:ext cx="221226" cy="97984"/>
            </a:xfrm>
            <a:prstGeom prst="rect">
              <a:avLst/>
            </a:prstGeom>
            <a:noFill/>
          </p:spPr>
          <p:txBody>
            <a:bodyPr wrap="none" lIns="0" tIns="0" rIns="0" bIns="0" rtlCol="0">
              <a:noAutofit/>
            </a:bodyPr>
            <a:lstStyle/>
            <a:p>
              <a:pPr algn="ctr"/>
              <a:r>
                <a:rPr lang="en-US" sz="600" dirty="0" smtClean="0"/>
                <a:t>cannon</a:t>
              </a:r>
              <a:endParaRPr lang="en-US" sz="600" dirty="0"/>
            </a:p>
          </p:txBody>
        </p:sp>
        <p:sp>
          <p:nvSpPr>
            <p:cNvPr id="22" name="TextBox 21"/>
            <p:cNvSpPr txBox="1"/>
            <p:nvPr/>
          </p:nvSpPr>
          <p:spPr>
            <a:xfrm>
              <a:off x="7299838" y="2433585"/>
              <a:ext cx="221226" cy="97984"/>
            </a:xfrm>
            <a:prstGeom prst="rect">
              <a:avLst/>
            </a:prstGeom>
            <a:noFill/>
          </p:spPr>
          <p:txBody>
            <a:bodyPr wrap="none" lIns="0" tIns="0" rIns="0" bIns="0" rtlCol="0">
              <a:noAutofit/>
            </a:bodyPr>
            <a:lstStyle/>
            <a:p>
              <a:pPr algn="ctr"/>
              <a:r>
                <a:rPr lang="en-US" sz="600" dirty="0" smtClean="0"/>
                <a:t>models</a:t>
              </a:r>
              <a:endParaRPr lang="en-US" sz="600" dirty="0"/>
            </a:p>
          </p:txBody>
        </p:sp>
        <p:sp>
          <p:nvSpPr>
            <p:cNvPr id="23" name="TextBox 22"/>
            <p:cNvSpPr txBox="1"/>
            <p:nvPr/>
          </p:nvSpPr>
          <p:spPr>
            <a:xfrm>
              <a:off x="7307997" y="1985086"/>
              <a:ext cx="221226" cy="97984"/>
            </a:xfrm>
            <a:prstGeom prst="rect">
              <a:avLst/>
            </a:prstGeom>
            <a:noFill/>
          </p:spPr>
          <p:txBody>
            <a:bodyPr wrap="none" lIns="0" tIns="0" rIns="0" bIns="0" rtlCol="0">
              <a:noAutofit/>
            </a:bodyPr>
            <a:lstStyle/>
            <a:p>
              <a:pPr algn="ctr"/>
              <a:r>
                <a:rPr lang="en-US" sz="600" dirty="0" err="1" smtClean="0"/>
                <a:t>Sim_cannon_analytic</a:t>
              </a:r>
              <a:endParaRPr lang="en-US" sz="600" dirty="0"/>
            </a:p>
          </p:txBody>
        </p:sp>
        <p:sp>
          <p:nvSpPr>
            <p:cNvPr id="24" name="TextBox 23"/>
            <p:cNvSpPr txBox="1"/>
            <p:nvPr/>
          </p:nvSpPr>
          <p:spPr>
            <a:xfrm>
              <a:off x="7937017" y="2423669"/>
              <a:ext cx="221226" cy="97984"/>
            </a:xfrm>
            <a:prstGeom prst="rect">
              <a:avLst/>
            </a:prstGeom>
            <a:noFill/>
          </p:spPr>
          <p:txBody>
            <a:bodyPr wrap="none" lIns="0" tIns="0" rIns="0" bIns="0" rtlCol="0">
              <a:noAutofit/>
            </a:bodyPr>
            <a:lstStyle/>
            <a:p>
              <a:pPr algn="ctr"/>
              <a:r>
                <a:rPr lang="en-US" sz="600" dirty="0" err="1" smtClean="0"/>
                <a:t>Run_test</a:t>
              </a:r>
              <a:endParaRPr lang="en-US" sz="600" dirty="0"/>
            </a:p>
          </p:txBody>
        </p:sp>
        <p:cxnSp>
          <p:nvCxnSpPr>
            <p:cNvPr id="25" name="Straight Connector 24"/>
            <p:cNvCxnSpPr>
              <a:stCxn id="45" idx="2"/>
              <a:endCxn id="42" idx="0"/>
            </p:cNvCxnSpPr>
            <p:nvPr/>
          </p:nvCxnSpPr>
          <p:spPr>
            <a:xfrm>
              <a:off x="7410451" y="2561018"/>
              <a:ext cx="4072" cy="222339"/>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49" name="Group 48"/>
            <p:cNvGrpSpPr/>
            <p:nvPr/>
          </p:nvGrpSpPr>
          <p:grpSpPr>
            <a:xfrm>
              <a:off x="6654801" y="2349584"/>
              <a:ext cx="285750" cy="211434"/>
              <a:chOff x="4399272" y="296302"/>
              <a:chExt cx="696451" cy="523568"/>
            </a:xfrm>
          </p:grpSpPr>
          <p:sp>
            <p:nvSpPr>
              <p:cNvPr id="50" name="Rounded Rectangle 49"/>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ight Triangle 50"/>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ounded Rectangle 51"/>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55" name="Straight Connector 54"/>
            <p:cNvCxnSpPr>
              <a:stCxn id="52" idx="0"/>
            </p:cNvCxnSpPr>
            <p:nvPr/>
          </p:nvCxnSpPr>
          <p:spPr>
            <a:xfrm flipV="1">
              <a:off x="6797676" y="2246829"/>
              <a:ext cx="612173" cy="132204"/>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6687063" y="2423669"/>
              <a:ext cx="221226" cy="97984"/>
            </a:xfrm>
            <a:prstGeom prst="rect">
              <a:avLst/>
            </a:prstGeom>
            <a:noFill/>
          </p:spPr>
          <p:txBody>
            <a:bodyPr wrap="none" lIns="0" tIns="0" rIns="0" bIns="0" rtlCol="0">
              <a:noAutofit/>
            </a:bodyPr>
            <a:lstStyle/>
            <a:p>
              <a:pPr algn="ctr"/>
              <a:r>
                <a:rPr lang="en-US" sz="600" dirty="0" err="1" smtClean="0"/>
                <a:t>Modified_data</a:t>
              </a:r>
              <a:endParaRPr lang="en-US" sz="600" dirty="0"/>
            </a:p>
          </p:txBody>
        </p:sp>
        <p:grpSp>
          <p:nvGrpSpPr>
            <p:cNvPr id="63" name="Group 62"/>
            <p:cNvGrpSpPr/>
            <p:nvPr/>
          </p:nvGrpSpPr>
          <p:grpSpPr>
            <a:xfrm>
              <a:off x="6710959" y="2658979"/>
              <a:ext cx="173434" cy="248755"/>
              <a:chOff x="6328423" y="3058232"/>
              <a:chExt cx="422705" cy="615986"/>
            </a:xfrm>
          </p:grpSpPr>
          <p:sp>
            <p:nvSpPr>
              <p:cNvPr id="64" name="Rectangle 63"/>
              <p:cNvSpPr/>
              <p:nvPr/>
            </p:nvSpPr>
            <p:spPr>
              <a:xfrm>
                <a:off x="6328423" y="3076087"/>
                <a:ext cx="401484" cy="598131"/>
              </a:xfrm>
              <a:prstGeom prst="rect">
                <a:avLst/>
              </a:prstGeom>
              <a:solidFill>
                <a:schemeClr val="accent3">
                  <a:lumMod val="20000"/>
                  <a:lumOff val="8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ight Triangle 64"/>
              <p:cNvSpPr/>
              <p:nvPr/>
            </p:nvSpPr>
            <p:spPr>
              <a:xfrm flipH="1" flipV="1">
                <a:off x="6541557" y="3058232"/>
                <a:ext cx="209571" cy="199139"/>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ight Triangle 65"/>
              <p:cNvSpPr/>
              <p:nvPr/>
            </p:nvSpPr>
            <p:spPr>
              <a:xfrm>
                <a:off x="6563783" y="3076085"/>
                <a:ext cx="166124" cy="165411"/>
              </a:xfrm>
              <a:prstGeom prst="rtTriangle">
                <a:avLst/>
              </a:prstGeom>
              <a:solidFill>
                <a:schemeClr val="accent3">
                  <a:lumMod val="60000"/>
                  <a:lumOff val="4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67" name="Straight Connector 66"/>
            <p:cNvCxnSpPr>
              <a:endCxn id="64" idx="0"/>
            </p:cNvCxnSpPr>
            <p:nvPr/>
          </p:nvCxnSpPr>
          <p:spPr>
            <a:xfrm flipH="1">
              <a:off x="6793322" y="2555499"/>
              <a:ext cx="110" cy="110690"/>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sp>
        <p:nvSpPr>
          <p:cNvPr id="7" name="TextBox 6"/>
          <p:cNvSpPr txBox="1"/>
          <p:nvPr/>
        </p:nvSpPr>
        <p:spPr>
          <a:xfrm rot="19592133">
            <a:off x="3214874" y="1737007"/>
            <a:ext cx="1941557" cy="646331"/>
          </a:xfrm>
          <a:prstGeom prst="rect">
            <a:avLst/>
          </a:prstGeom>
          <a:noFill/>
        </p:spPr>
        <p:txBody>
          <a:bodyPr wrap="none" rtlCol="0">
            <a:spAutoFit/>
          </a:bodyPr>
          <a:lstStyle/>
          <a:p>
            <a:pPr algn="ctr"/>
            <a:r>
              <a:rPr lang="en-US" sz="1200" dirty="0" smtClean="0">
                <a:solidFill>
                  <a:schemeClr val="accent2">
                    <a:lumMod val="20000"/>
                    <a:lumOff val="80000"/>
                  </a:schemeClr>
                </a:solidFill>
                <a:latin typeface="Impact"/>
                <a:cs typeface="Impact"/>
              </a:rPr>
              <a:t>DON</a:t>
            </a:r>
            <a:r>
              <a:rPr lang="mr-IN" sz="1200" dirty="0" smtClean="0">
                <a:solidFill>
                  <a:schemeClr val="accent2">
                    <a:lumMod val="20000"/>
                    <a:lumOff val="80000"/>
                  </a:schemeClr>
                </a:solidFill>
                <a:latin typeface="Impact"/>
                <a:cs typeface="Impact"/>
              </a:rPr>
              <a:t>’</a:t>
            </a:r>
            <a:r>
              <a:rPr lang="en-US" sz="1200" dirty="0" smtClean="0">
                <a:solidFill>
                  <a:schemeClr val="accent2">
                    <a:lumMod val="20000"/>
                    <a:lumOff val="80000"/>
                  </a:schemeClr>
                </a:solidFill>
                <a:latin typeface="Impact"/>
                <a:cs typeface="Impact"/>
              </a:rPr>
              <a:t>T TYPE THIS IN.</a:t>
            </a:r>
          </a:p>
          <a:p>
            <a:r>
              <a:rPr lang="en-US" sz="1200" dirty="0" smtClean="0">
                <a:solidFill>
                  <a:schemeClr val="accent2">
                    <a:lumMod val="20000"/>
                    <a:lumOff val="80000"/>
                  </a:schemeClr>
                </a:solidFill>
                <a:latin typeface="Impact"/>
                <a:cs typeface="Impact"/>
              </a:rPr>
              <a:t>IT’S CREATED AUTOMATICALLY</a:t>
            </a:r>
          </a:p>
          <a:p>
            <a:r>
              <a:rPr lang="en-US" sz="1200" dirty="0" smtClean="0">
                <a:solidFill>
                  <a:schemeClr val="accent2">
                    <a:lumMod val="20000"/>
                    <a:lumOff val="80000"/>
                  </a:schemeClr>
                </a:solidFill>
                <a:latin typeface="Impact"/>
                <a:cs typeface="Impact"/>
              </a:rPr>
              <a:t>BY trick-</a:t>
            </a:r>
            <a:r>
              <a:rPr lang="en-US" sz="1200" dirty="0" err="1" smtClean="0">
                <a:solidFill>
                  <a:schemeClr val="accent2">
                    <a:lumMod val="20000"/>
                    <a:lumOff val="80000"/>
                  </a:schemeClr>
                </a:solidFill>
                <a:latin typeface="Impact"/>
                <a:cs typeface="Impact"/>
              </a:rPr>
              <a:t>dre</a:t>
            </a:r>
            <a:r>
              <a:rPr lang="en-US" sz="1200" dirty="0" smtClean="0">
                <a:solidFill>
                  <a:schemeClr val="accent2">
                    <a:lumMod val="20000"/>
                    <a:lumOff val="80000"/>
                  </a:schemeClr>
                </a:solidFill>
                <a:latin typeface="Impact"/>
                <a:cs typeface="Impact"/>
              </a:rPr>
              <a:t>.</a:t>
            </a:r>
            <a:endParaRPr lang="en-US" sz="1200" dirty="0">
              <a:solidFill>
                <a:schemeClr val="accent2">
                  <a:lumMod val="20000"/>
                  <a:lumOff val="80000"/>
                </a:schemeClr>
              </a:solidFill>
              <a:latin typeface="Impact"/>
              <a:cs typeface="Impact"/>
            </a:endParaRPr>
          </a:p>
        </p:txBody>
      </p:sp>
    </p:spTree>
    <p:extLst>
      <p:ext uri="{BB962C8B-B14F-4D97-AF65-F5344CB8AC3E}">
        <p14:creationId xmlns:p14="http://schemas.microsoft.com/office/powerpoint/2010/main" val="28767984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48311" y="5254919"/>
            <a:ext cx="172341" cy="331671"/>
          </a:xfrm>
          <a:prstGeom prst="rect">
            <a:avLst/>
          </a:prstGeom>
          <a:effectLst>
            <a:glow rad="381000">
              <a:srgbClr val="FFFF00">
                <a:alpha val="15000"/>
              </a:srgb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Initiation of Data Recording</a:t>
            </a:r>
            <a:endParaRPr lang="en-US" dirty="0">
              <a:latin typeface="Century Schoolbook"/>
              <a:cs typeface="Century Schoolbook"/>
            </a:endParaRPr>
          </a:p>
        </p:txBody>
      </p:sp>
      <p:sp>
        <p:nvSpPr>
          <p:cNvPr id="7" name="Rectangle 6"/>
          <p:cNvSpPr/>
          <p:nvPr/>
        </p:nvSpPr>
        <p:spPr>
          <a:xfrm>
            <a:off x="914400" y="884865"/>
            <a:ext cx="1941557" cy="369332"/>
          </a:xfrm>
          <a:prstGeom prst="rect">
            <a:avLst/>
          </a:prstGeom>
          <a:ln>
            <a:noFill/>
          </a:ln>
        </p:spPr>
        <p:txBody>
          <a:bodyPr wrap="none">
            <a:spAutoFit/>
          </a:bodyPr>
          <a:lstStyle/>
          <a:p>
            <a:r>
              <a:rPr lang="en-US" dirty="0" smtClean="0">
                <a:latin typeface="Century Schoolbook"/>
                <a:cs typeface="Century Schoolbook"/>
              </a:rPr>
              <a:t>Update </a:t>
            </a:r>
            <a:r>
              <a:rPr lang="en-US" dirty="0" err="1" smtClean="0">
                <a:latin typeface="Century Schoolbook"/>
                <a:cs typeface="Century Schoolbook"/>
              </a:rPr>
              <a:t>input.py</a:t>
            </a:r>
            <a:endParaRPr lang="en-US" dirty="0">
              <a:latin typeface="Century Schoolbook"/>
              <a:cs typeface="Century Schoolbook"/>
            </a:endParaRPr>
          </a:p>
        </p:txBody>
      </p:sp>
      <p:pic>
        <p:nvPicPr>
          <p:cNvPr id="8" name="Picture 7"/>
          <p:cNvPicPr>
            <a:picLocks noChangeAspect="1"/>
          </p:cNvPicPr>
          <p:nvPr/>
        </p:nvPicPr>
        <p:blipFill>
          <a:blip r:embed="rId2"/>
          <a:stretch>
            <a:fillRect/>
          </a:stretch>
        </p:blipFill>
        <p:spPr>
          <a:xfrm>
            <a:off x="1439333" y="1439317"/>
            <a:ext cx="6134100" cy="558800"/>
          </a:xfrm>
          <a:prstGeom prst="rect">
            <a:avLst/>
          </a:prstGeom>
          <a:ln>
            <a:solidFill>
              <a:schemeClr val="bg1">
                <a:lumMod val="85000"/>
              </a:schemeClr>
            </a:solidFill>
          </a:ln>
          <a:effectLst>
            <a:outerShdw blurRad="101600" dist="38100" dir="2700000" algn="tl" rotWithShape="0">
              <a:schemeClr val="bg1">
                <a:lumMod val="85000"/>
                <a:alpha val="43000"/>
              </a:schemeClr>
            </a:outerShdw>
          </a:effectLst>
        </p:spPr>
      </p:pic>
      <p:sp>
        <p:nvSpPr>
          <p:cNvPr id="9" name="Rectangle 8"/>
          <p:cNvSpPr/>
          <p:nvPr/>
        </p:nvSpPr>
        <p:spPr>
          <a:xfrm>
            <a:off x="914400" y="2264976"/>
            <a:ext cx="2612577" cy="369332"/>
          </a:xfrm>
          <a:prstGeom prst="rect">
            <a:avLst/>
          </a:prstGeom>
          <a:ln>
            <a:noFill/>
          </a:ln>
        </p:spPr>
        <p:txBody>
          <a:bodyPr wrap="none">
            <a:spAutoFit/>
          </a:bodyPr>
          <a:lstStyle/>
          <a:p>
            <a:r>
              <a:rPr lang="en-US" dirty="0" smtClean="0">
                <a:latin typeface="Century Schoolbook"/>
                <a:cs typeface="Century Schoolbook"/>
              </a:rPr>
              <a:t>Re-run the simulation:</a:t>
            </a:r>
            <a:endParaRPr lang="en-US" dirty="0">
              <a:latin typeface="Century Schoolbook"/>
              <a:cs typeface="Century Schoolbook"/>
            </a:endParaRPr>
          </a:p>
        </p:txBody>
      </p:sp>
      <p:sp>
        <p:nvSpPr>
          <p:cNvPr id="10" name="Rectangle 9"/>
          <p:cNvSpPr/>
          <p:nvPr/>
        </p:nvSpPr>
        <p:spPr>
          <a:xfrm>
            <a:off x="1631030" y="2905629"/>
            <a:ext cx="4378122" cy="369332"/>
          </a:xfrm>
          <a:prstGeom prst="rect">
            <a:avLst/>
          </a:prstGeom>
          <a:solidFill>
            <a:schemeClr val="bg1">
              <a:lumMod val="95000"/>
            </a:schemeClr>
          </a:solidFill>
          <a:ln w="25400">
            <a:solidFill>
              <a:schemeClr val="tx1">
                <a:lumMod val="65000"/>
                <a:lumOff val="35000"/>
              </a:schemeClr>
            </a:solidFill>
          </a:ln>
        </p:spPr>
        <p:txBody>
          <a:bodyPr wrap="none">
            <a:spAutoFit/>
          </a:bodyPr>
          <a:lstStyle/>
          <a:p>
            <a:r>
              <a:rPr lang="en-US" b="1" dirty="0" smtClean="0">
                <a:latin typeface="Consolas"/>
                <a:cs typeface="Consolas"/>
              </a:rPr>
              <a:t>%</a:t>
            </a:r>
            <a:r>
              <a:rPr lang="en-US" dirty="0">
                <a:latin typeface="Consolas"/>
                <a:cs typeface="Consolas"/>
              </a:rPr>
              <a:t> </a:t>
            </a:r>
            <a:r>
              <a:rPr lang="en-US" dirty="0" smtClean="0">
                <a:solidFill>
                  <a:srgbClr val="008000"/>
                </a:solidFill>
                <a:latin typeface="Consolas"/>
                <a:cs typeface="Consolas"/>
              </a:rPr>
              <a:t>.</a:t>
            </a:r>
            <a:r>
              <a:rPr lang="en-US" dirty="0">
                <a:solidFill>
                  <a:srgbClr val="008000"/>
                </a:solidFill>
                <a:latin typeface="Consolas"/>
                <a:cs typeface="Consolas"/>
              </a:rPr>
              <a:t>/</a:t>
            </a:r>
            <a:r>
              <a:rPr lang="en-US" dirty="0" err="1">
                <a:solidFill>
                  <a:srgbClr val="008000"/>
                </a:solidFill>
                <a:latin typeface="Consolas"/>
                <a:cs typeface="Consolas"/>
              </a:rPr>
              <a:t>S_main</a:t>
            </a:r>
            <a:r>
              <a:rPr lang="en-US" dirty="0">
                <a:solidFill>
                  <a:srgbClr val="008000"/>
                </a:solidFill>
                <a:latin typeface="Consolas"/>
                <a:cs typeface="Consolas"/>
              </a:rPr>
              <a:t>*.exe </a:t>
            </a:r>
            <a:r>
              <a:rPr lang="en-US" dirty="0" err="1">
                <a:solidFill>
                  <a:srgbClr val="008000"/>
                </a:solidFill>
                <a:latin typeface="Consolas"/>
                <a:cs typeface="Consolas"/>
              </a:rPr>
              <a:t>RUN_test</a:t>
            </a:r>
            <a:r>
              <a:rPr lang="en-US" dirty="0">
                <a:solidFill>
                  <a:srgbClr val="008000"/>
                </a:solidFill>
                <a:latin typeface="Consolas"/>
                <a:cs typeface="Consolas"/>
              </a:rPr>
              <a:t>/</a:t>
            </a:r>
            <a:r>
              <a:rPr lang="en-US" dirty="0" err="1">
                <a:solidFill>
                  <a:srgbClr val="008000"/>
                </a:solidFill>
                <a:latin typeface="Consolas"/>
                <a:cs typeface="Consolas"/>
              </a:rPr>
              <a:t>input.py</a:t>
            </a:r>
            <a:endParaRPr lang="en-US" dirty="0">
              <a:solidFill>
                <a:srgbClr val="008000"/>
              </a:solidFill>
              <a:latin typeface="Consolas"/>
              <a:cs typeface="Consolas"/>
            </a:endParaRPr>
          </a:p>
        </p:txBody>
      </p:sp>
      <p:sp>
        <p:nvSpPr>
          <p:cNvPr id="12" name="Rectangle 11"/>
          <p:cNvSpPr/>
          <p:nvPr/>
        </p:nvSpPr>
        <p:spPr>
          <a:xfrm>
            <a:off x="1213127" y="2905629"/>
            <a:ext cx="417903" cy="369332"/>
          </a:xfrm>
          <a:prstGeom prst="rect">
            <a:avLst/>
          </a:prstGeom>
        </p:spPr>
        <p:txBody>
          <a:bodyPr wrap="square">
            <a:spAutoFit/>
          </a:bodyPr>
          <a:lstStyle/>
          <a:p>
            <a:r>
              <a:rPr lang="en-US" dirty="0"/>
              <a:t>👉</a:t>
            </a:r>
          </a:p>
        </p:txBody>
      </p:sp>
      <p:grpSp>
        <p:nvGrpSpPr>
          <p:cNvPr id="11" name="Group 10"/>
          <p:cNvGrpSpPr/>
          <p:nvPr/>
        </p:nvGrpSpPr>
        <p:grpSpPr>
          <a:xfrm>
            <a:off x="3736156" y="4360870"/>
            <a:ext cx="571500" cy="422867"/>
            <a:chOff x="4399272" y="296302"/>
            <a:chExt cx="696451" cy="523568"/>
          </a:xfrm>
        </p:grpSpPr>
        <p:sp>
          <p:nvSpPr>
            <p:cNvPr id="13" name="Rounded Rectangle 12"/>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14" name="Right Triangle 13"/>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15" name="Rounded Rectangle 14"/>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grpSp>
      <p:sp>
        <p:nvSpPr>
          <p:cNvPr id="16" name="TextBox 15"/>
          <p:cNvSpPr txBox="1"/>
          <p:nvPr/>
        </p:nvSpPr>
        <p:spPr>
          <a:xfrm>
            <a:off x="3694611" y="4788140"/>
            <a:ext cx="692317" cy="215444"/>
          </a:xfrm>
          <a:prstGeom prst="rect">
            <a:avLst/>
          </a:prstGeom>
          <a:noFill/>
        </p:spPr>
        <p:txBody>
          <a:bodyPr wrap="none" rtlCol="0">
            <a:spAutoFit/>
          </a:bodyPr>
          <a:lstStyle/>
          <a:p>
            <a:r>
              <a:rPr lang="en-US" sz="800" dirty="0" err="1" smtClean="0">
                <a:latin typeface="Consolas"/>
                <a:cs typeface="Consolas"/>
              </a:rPr>
              <a:t>RUN_test</a:t>
            </a:r>
            <a:r>
              <a:rPr lang="en-US" sz="800" dirty="0" smtClean="0">
                <a:latin typeface="Consolas"/>
                <a:cs typeface="Consolas"/>
              </a:rPr>
              <a:t>/</a:t>
            </a:r>
            <a:endParaRPr lang="en-US" sz="800" dirty="0">
              <a:latin typeface="Consolas"/>
              <a:cs typeface="Consolas"/>
            </a:endParaRPr>
          </a:p>
        </p:txBody>
      </p:sp>
      <p:grpSp>
        <p:nvGrpSpPr>
          <p:cNvPr id="17" name="Group 16"/>
          <p:cNvGrpSpPr/>
          <p:nvPr/>
        </p:nvGrpSpPr>
        <p:grpSpPr>
          <a:xfrm>
            <a:off x="3407426" y="5169105"/>
            <a:ext cx="346867" cy="497510"/>
            <a:chOff x="6328423" y="3058232"/>
            <a:chExt cx="422705" cy="615986"/>
          </a:xfrm>
        </p:grpSpPr>
        <p:sp>
          <p:nvSpPr>
            <p:cNvPr id="18" name="Rectangle 17"/>
            <p:cNvSpPr/>
            <p:nvPr/>
          </p:nvSpPr>
          <p:spPr>
            <a:xfrm>
              <a:off x="6328423" y="3076087"/>
              <a:ext cx="401484" cy="598131"/>
            </a:xfrm>
            <a:prstGeom prst="rect">
              <a:avLst/>
            </a:prstGeom>
            <a:solidFill>
              <a:schemeClr val="accent3">
                <a:lumMod val="20000"/>
                <a:lumOff val="8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19" name="Right Triangle 18"/>
            <p:cNvSpPr/>
            <p:nvPr/>
          </p:nvSpPr>
          <p:spPr>
            <a:xfrm flipH="1" flipV="1">
              <a:off x="6541557" y="3058232"/>
              <a:ext cx="209571" cy="199139"/>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20" name="Right Triangle 19"/>
            <p:cNvSpPr/>
            <p:nvPr/>
          </p:nvSpPr>
          <p:spPr>
            <a:xfrm>
              <a:off x="6563783" y="3076085"/>
              <a:ext cx="166124" cy="165411"/>
            </a:xfrm>
            <a:prstGeom prst="rtTriangle">
              <a:avLst/>
            </a:prstGeom>
            <a:solidFill>
              <a:schemeClr val="accent3">
                <a:lumMod val="60000"/>
                <a:lumOff val="4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grpSp>
      <p:cxnSp>
        <p:nvCxnSpPr>
          <p:cNvPr id="21" name="Straight Connector 20"/>
          <p:cNvCxnSpPr>
            <a:stCxn id="16" idx="2"/>
            <a:endCxn id="18" idx="0"/>
          </p:cNvCxnSpPr>
          <p:nvPr/>
        </p:nvCxnSpPr>
        <p:spPr>
          <a:xfrm flipH="1">
            <a:off x="3572153" y="5003584"/>
            <a:ext cx="468617" cy="179942"/>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250433" y="5676144"/>
            <a:ext cx="646331" cy="215444"/>
          </a:xfrm>
          <a:prstGeom prst="rect">
            <a:avLst/>
          </a:prstGeom>
          <a:noFill/>
        </p:spPr>
        <p:txBody>
          <a:bodyPr wrap="none" rtlCol="0">
            <a:spAutoFit/>
          </a:bodyPr>
          <a:lstStyle/>
          <a:p>
            <a:r>
              <a:rPr lang="en-US" sz="800" dirty="0" err="1" smtClean="0">
                <a:latin typeface="Consolas"/>
                <a:cs typeface="Consolas"/>
              </a:rPr>
              <a:t>Input.py</a:t>
            </a:r>
            <a:endParaRPr lang="en-US" sz="800" dirty="0">
              <a:latin typeface="Consolas"/>
              <a:cs typeface="Consolas"/>
            </a:endParaRPr>
          </a:p>
        </p:txBody>
      </p:sp>
      <p:sp>
        <p:nvSpPr>
          <p:cNvPr id="23" name="Rectangle 22"/>
          <p:cNvSpPr/>
          <p:nvPr/>
        </p:nvSpPr>
        <p:spPr>
          <a:xfrm>
            <a:off x="3943575" y="5676144"/>
            <a:ext cx="1146468" cy="215444"/>
          </a:xfrm>
          <a:prstGeom prst="rect">
            <a:avLst/>
          </a:prstGeom>
        </p:spPr>
        <p:txBody>
          <a:bodyPr wrap="none">
            <a:spAutoFit/>
          </a:bodyPr>
          <a:lstStyle/>
          <a:p>
            <a:r>
              <a:rPr lang="en-US" sz="800" dirty="0" err="1">
                <a:latin typeface="Consolas"/>
                <a:cs typeface="Consolas"/>
              </a:rPr>
              <a:t>log_my_cannon.trk</a:t>
            </a:r>
            <a:endParaRPr lang="en-US" sz="800" dirty="0">
              <a:latin typeface="Consolas"/>
              <a:cs typeface="Consolas"/>
            </a:endParaRPr>
          </a:p>
        </p:txBody>
      </p:sp>
      <p:sp>
        <p:nvSpPr>
          <p:cNvPr id="25" name="Rectangle 24"/>
          <p:cNvSpPr/>
          <p:nvPr/>
        </p:nvSpPr>
        <p:spPr>
          <a:xfrm>
            <a:off x="4268249" y="5180594"/>
            <a:ext cx="329453" cy="483089"/>
          </a:xfrm>
          <a:prstGeom prst="rect">
            <a:avLst/>
          </a:prstGeom>
          <a:solidFill>
            <a:schemeClr val="bg1"/>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26" name="Right Triangle 25"/>
          <p:cNvSpPr/>
          <p:nvPr/>
        </p:nvSpPr>
        <p:spPr>
          <a:xfrm flipH="1" flipV="1">
            <a:off x="4443144" y="5166173"/>
            <a:ext cx="171972" cy="16083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27" name="Right Triangle 26"/>
          <p:cNvSpPr/>
          <p:nvPr/>
        </p:nvSpPr>
        <p:spPr>
          <a:xfrm>
            <a:off x="4461383" y="5180592"/>
            <a:ext cx="136319" cy="133597"/>
          </a:xfrm>
          <a:prstGeom prst="rtTriangle">
            <a:avLst/>
          </a:prstGeom>
          <a:solidFill>
            <a:schemeClr val="bg1">
              <a:lumMod val="85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cxnSp>
        <p:nvCxnSpPr>
          <p:cNvPr id="29" name="Straight Connector 28"/>
          <p:cNvCxnSpPr>
            <a:stCxn id="16" idx="2"/>
            <a:endCxn id="25" idx="0"/>
          </p:cNvCxnSpPr>
          <p:nvPr/>
        </p:nvCxnSpPr>
        <p:spPr>
          <a:xfrm>
            <a:off x="4040770" y="5003584"/>
            <a:ext cx="392206" cy="177010"/>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914400" y="3695497"/>
            <a:ext cx="5061903" cy="646331"/>
          </a:xfrm>
          <a:prstGeom prst="rect">
            <a:avLst/>
          </a:prstGeom>
          <a:ln>
            <a:noFill/>
          </a:ln>
        </p:spPr>
        <p:txBody>
          <a:bodyPr wrap="none">
            <a:spAutoFit/>
          </a:bodyPr>
          <a:lstStyle/>
          <a:p>
            <a:r>
              <a:rPr lang="en-US" dirty="0" smtClean="0">
                <a:latin typeface="Century Schoolbook"/>
                <a:cs typeface="Century Schoolbook"/>
              </a:rPr>
              <a:t>This will produce a data recording file in your</a:t>
            </a:r>
          </a:p>
          <a:p>
            <a:r>
              <a:rPr lang="en-US" dirty="0" smtClean="0">
                <a:latin typeface="Consolas"/>
                <a:cs typeface="Consolas"/>
              </a:rPr>
              <a:t>RUN_</a:t>
            </a:r>
            <a:r>
              <a:rPr lang="en-US" dirty="0" smtClean="0">
                <a:latin typeface="Century Schoolbook"/>
                <a:cs typeface="Century Schoolbook"/>
              </a:rPr>
              <a:t> directory.</a:t>
            </a:r>
            <a:endParaRPr lang="en-US" dirty="0">
              <a:latin typeface="Century Schoolbook"/>
              <a:cs typeface="Century Schoolbook"/>
            </a:endParaRPr>
          </a:p>
        </p:txBody>
      </p:sp>
    </p:spTree>
    <p:extLst>
      <p:ext uri="{BB962C8B-B14F-4D97-AF65-F5344CB8AC3E}">
        <p14:creationId xmlns:p14="http://schemas.microsoft.com/office/powerpoint/2010/main" val="34746895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Trick Data Products</a:t>
            </a:r>
            <a:endParaRPr lang="en-US" dirty="0">
              <a:latin typeface="Century Schoolbook"/>
              <a:cs typeface="Century Schoolbook"/>
            </a:endParaRPr>
          </a:p>
        </p:txBody>
      </p:sp>
      <p:sp>
        <p:nvSpPr>
          <p:cNvPr id="6" name="Rectangle 5"/>
          <p:cNvSpPr/>
          <p:nvPr/>
        </p:nvSpPr>
        <p:spPr>
          <a:xfrm>
            <a:off x="1808823" y="1483251"/>
            <a:ext cx="1723549" cy="369332"/>
          </a:xfrm>
          <a:prstGeom prst="rect">
            <a:avLst/>
          </a:prstGeom>
          <a:solidFill>
            <a:schemeClr val="bg1">
              <a:lumMod val="95000"/>
            </a:schemeClr>
          </a:solidFill>
          <a:ln w="25400">
            <a:solidFill>
              <a:schemeClr val="tx1">
                <a:lumMod val="65000"/>
                <a:lumOff val="35000"/>
              </a:schemeClr>
            </a:solidFill>
          </a:ln>
        </p:spPr>
        <p:txBody>
          <a:bodyPr wrap="none">
            <a:spAutoFit/>
          </a:bodyPr>
          <a:lstStyle/>
          <a:p>
            <a:r>
              <a:rPr lang="en-US" b="1" dirty="0" smtClean="0">
                <a:latin typeface="Consolas"/>
                <a:cs typeface="Consolas"/>
              </a:rPr>
              <a:t>%</a:t>
            </a:r>
            <a:r>
              <a:rPr lang="en-US" dirty="0" smtClean="0">
                <a:latin typeface="Consolas"/>
                <a:cs typeface="Consolas"/>
              </a:rPr>
              <a:t> </a:t>
            </a:r>
            <a:r>
              <a:rPr lang="en-US" dirty="0">
                <a:solidFill>
                  <a:srgbClr val="008000"/>
                </a:solidFill>
                <a:latin typeface="Consolas"/>
                <a:cs typeface="Consolas"/>
              </a:rPr>
              <a:t>trick-</a:t>
            </a:r>
            <a:r>
              <a:rPr lang="en-US" dirty="0" err="1">
                <a:solidFill>
                  <a:srgbClr val="008000"/>
                </a:solidFill>
                <a:latin typeface="Consolas"/>
                <a:cs typeface="Consolas"/>
              </a:rPr>
              <a:t>dp</a:t>
            </a:r>
            <a:r>
              <a:rPr lang="en-US" dirty="0">
                <a:solidFill>
                  <a:srgbClr val="008000"/>
                </a:solidFill>
                <a:latin typeface="Consolas"/>
                <a:cs typeface="Consolas"/>
              </a:rPr>
              <a:t> &amp;</a:t>
            </a:r>
          </a:p>
        </p:txBody>
      </p:sp>
      <p:sp>
        <p:nvSpPr>
          <p:cNvPr id="7" name="Rectangle 6"/>
          <p:cNvSpPr/>
          <p:nvPr/>
        </p:nvSpPr>
        <p:spPr>
          <a:xfrm>
            <a:off x="1385498" y="1483251"/>
            <a:ext cx="417903" cy="369332"/>
          </a:xfrm>
          <a:prstGeom prst="rect">
            <a:avLst/>
          </a:prstGeom>
        </p:spPr>
        <p:txBody>
          <a:bodyPr wrap="square">
            <a:spAutoFit/>
          </a:bodyPr>
          <a:lstStyle/>
          <a:p>
            <a:r>
              <a:rPr lang="en-US" dirty="0"/>
              <a:t>👉</a:t>
            </a:r>
          </a:p>
        </p:txBody>
      </p:sp>
      <p:sp>
        <p:nvSpPr>
          <p:cNvPr id="8" name="Rectangle 7"/>
          <p:cNvSpPr/>
          <p:nvPr/>
        </p:nvSpPr>
        <p:spPr>
          <a:xfrm>
            <a:off x="1270000" y="980694"/>
            <a:ext cx="6079067" cy="369332"/>
          </a:xfrm>
          <a:prstGeom prst="rect">
            <a:avLst/>
          </a:prstGeom>
        </p:spPr>
        <p:txBody>
          <a:bodyPr wrap="square">
            <a:spAutoFit/>
          </a:bodyPr>
          <a:lstStyle/>
          <a:p>
            <a:r>
              <a:rPr lang="en-US" dirty="0" smtClean="0">
                <a:latin typeface="Century Schoolbook"/>
                <a:cs typeface="Century Schoolbook"/>
              </a:rPr>
              <a:t>In the </a:t>
            </a:r>
            <a:r>
              <a:rPr lang="en-US" dirty="0" err="1" smtClean="0">
                <a:latin typeface="Century Schoolbook"/>
                <a:cs typeface="Century Schoolbook"/>
              </a:rPr>
              <a:t>SIM_cannon_analytic</a:t>
            </a:r>
            <a:r>
              <a:rPr lang="en-US" dirty="0" smtClean="0">
                <a:latin typeface="Century Schoolbook"/>
                <a:cs typeface="Century Schoolbook"/>
              </a:rPr>
              <a:t>/ directory, run </a:t>
            </a:r>
            <a:r>
              <a:rPr lang="en-US" i="1" dirty="0" smtClean="0">
                <a:latin typeface="Century Schoolbook"/>
                <a:cs typeface="Century Schoolbook"/>
              </a:rPr>
              <a:t>trick-</a:t>
            </a:r>
            <a:r>
              <a:rPr lang="en-US" i="1" dirty="0" err="1" smtClean="0">
                <a:latin typeface="Century Schoolbook"/>
                <a:cs typeface="Century Schoolbook"/>
              </a:rPr>
              <a:t>dp</a:t>
            </a:r>
            <a:r>
              <a:rPr lang="en-US" dirty="0" smtClean="0">
                <a:latin typeface="Century Schoolbook"/>
                <a:cs typeface="Century Schoolbook"/>
              </a:rPr>
              <a:t>:</a:t>
            </a:r>
            <a:endParaRPr lang="en-US" dirty="0">
              <a:latin typeface="Century Schoolbook"/>
              <a:cs typeface="Century Schoolbook"/>
            </a:endParaRPr>
          </a:p>
        </p:txBody>
      </p:sp>
      <p:pic>
        <p:nvPicPr>
          <p:cNvPr id="16" name="Picture 15"/>
          <p:cNvPicPr>
            <a:picLocks noChangeAspect="1"/>
          </p:cNvPicPr>
          <p:nvPr/>
        </p:nvPicPr>
        <p:blipFill>
          <a:blip r:embed="rId2"/>
          <a:stretch>
            <a:fillRect/>
          </a:stretch>
        </p:blipFill>
        <p:spPr>
          <a:xfrm>
            <a:off x="1828800" y="2199724"/>
            <a:ext cx="5250180" cy="3764280"/>
          </a:xfrm>
          <a:prstGeom prst="rect">
            <a:avLst/>
          </a:prstGeom>
          <a:ln w="0">
            <a:solidFill>
              <a:schemeClr val="bg1">
                <a:lumMod val="85000"/>
              </a:schemeClr>
            </a:solidFill>
          </a:ln>
          <a:effectLst>
            <a:outerShdw blurRad="50800" dist="38100" dir="2700000" algn="tl" rotWithShape="0">
              <a:schemeClr val="bg1">
                <a:lumMod val="85000"/>
                <a:alpha val="43000"/>
              </a:schemeClr>
            </a:outerShdw>
          </a:effectLst>
        </p:spPr>
      </p:pic>
      <p:cxnSp>
        <p:nvCxnSpPr>
          <p:cNvPr id="3" name="Straight Connector 2"/>
          <p:cNvCxnSpPr/>
          <p:nvPr/>
        </p:nvCxnSpPr>
        <p:spPr>
          <a:xfrm flipH="1">
            <a:off x="4580465" y="1862668"/>
            <a:ext cx="685800" cy="736600"/>
          </a:xfrm>
          <a:prstGeom prst="line">
            <a:avLst/>
          </a:prstGeom>
          <a:ln w="254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a:stCxn id="15" idx="3"/>
          </p:cNvCxnSpPr>
          <p:nvPr/>
        </p:nvCxnSpPr>
        <p:spPr>
          <a:xfrm>
            <a:off x="1566333" y="3351844"/>
            <a:ext cx="262467" cy="0"/>
          </a:xfrm>
          <a:prstGeom prst="line">
            <a:avLst/>
          </a:prstGeom>
          <a:ln w="254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45519" y="3028678"/>
            <a:ext cx="1420814" cy="646331"/>
          </a:xfrm>
          <a:prstGeom prst="rect">
            <a:avLst/>
          </a:prstGeom>
          <a:noFill/>
        </p:spPr>
        <p:txBody>
          <a:bodyPr wrap="square" rtlCol="0">
            <a:spAutoFit/>
          </a:bodyPr>
          <a:lstStyle/>
          <a:p>
            <a:r>
              <a:rPr lang="en-US" sz="1200" dirty="0" smtClean="0"/>
              <a:t>double-click to select the recorded data.</a:t>
            </a:r>
          </a:p>
        </p:txBody>
      </p:sp>
      <p:sp>
        <p:nvSpPr>
          <p:cNvPr id="29" name="TextBox 28"/>
          <p:cNvSpPr txBox="1"/>
          <p:nvPr/>
        </p:nvSpPr>
        <p:spPr>
          <a:xfrm>
            <a:off x="5308600" y="1635667"/>
            <a:ext cx="1643900" cy="276999"/>
          </a:xfrm>
          <a:prstGeom prst="rect">
            <a:avLst/>
          </a:prstGeom>
          <a:noFill/>
        </p:spPr>
        <p:txBody>
          <a:bodyPr wrap="none" rtlCol="0">
            <a:spAutoFit/>
          </a:bodyPr>
          <a:lstStyle/>
          <a:p>
            <a:r>
              <a:rPr lang="en-US" sz="1200" dirty="0"/>
              <a:t>2</a:t>
            </a:r>
            <a:r>
              <a:rPr lang="en-US" sz="1200" dirty="0" smtClean="0"/>
              <a:t>) Click to start trick-</a:t>
            </a:r>
            <a:r>
              <a:rPr lang="en-US" sz="1200" dirty="0" err="1" smtClean="0"/>
              <a:t>qp</a:t>
            </a:r>
            <a:endParaRPr lang="en-US" sz="1200" dirty="0"/>
          </a:p>
        </p:txBody>
      </p:sp>
      <p:sp>
        <p:nvSpPr>
          <p:cNvPr id="36" name="Rectangle 35"/>
          <p:cNvSpPr/>
          <p:nvPr/>
        </p:nvSpPr>
        <p:spPr>
          <a:xfrm>
            <a:off x="196321" y="4553843"/>
            <a:ext cx="1268413" cy="461665"/>
          </a:xfrm>
          <a:prstGeom prst="rect">
            <a:avLst/>
          </a:prstGeom>
        </p:spPr>
        <p:txBody>
          <a:bodyPr wrap="square">
            <a:spAutoFit/>
          </a:bodyPr>
          <a:lstStyle/>
          <a:p>
            <a:r>
              <a:rPr lang="en-US" sz="1200" dirty="0" smtClean="0"/>
              <a:t>Selected data will appear here.</a:t>
            </a:r>
            <a:endParaRPr lang="en-US" sz="1200" dirty="0"/>
          </a:p>
        </p:txBody>
      </p:sp>
      <p:cxnSp>
        <p:nvCxnSpPr>
          <p:cNvPr id="47" name="Straight Connector 46"/>
          <p:cNvCxnSpPr>
            <a:stCxn id="36" idx="3"/>
          </p:cNvCxnSpPr>
          <p:nvPr/>
        </p:nvCxnSpPr>
        <p:spPr>
          <a:xfrm>
            <a:off x="1464734" y="4784676"/>
            <a:ext cx="355601" cy="0"/>
          </a:xfrm>
          <a:prstGeom prst="line">
            <a:avLst/>
          </a:prstGeom>
          <a:ln w="254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49844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p:cNvGraphicFramePr>
            <a:graphicFrameLocks noChangeAspect="1"/>
          </p:cNvGraphicFramePr>
          <p:nvPr>
            <p:extLst>
              <p:ext uri="{D42A27DB-BD31-4B8C-83A1-F6EECF244321}">
                <p14:modId xmlns:p14="http://schemas.microsoft.com/office/powerpoint/2010/main" val="1452084292"/>
              </p:ext>
            </p:extLst>
          </p:nvPr>
        </p:nvGraphicFramePr>
        <p:xfrm>
          <a:off x="1820370" y="4512749"/>
          <a:ext cx="2666998" cy="809913"/>
        </p:xfrm>
        <a:graphic>
          <a:graphicData uri="http://schemas.openxmlformats.org/presentationml/2006/ole">
            <mc:AlternateContent xmlns:mc="http://schemas.openxmlformats.org/markup-compatibility/2006">
              <mc:Choice xmlns:v="urn:schemas-microsoft-com:vml" Requires="v">
                <p:oleObj spid="_x0000_s2469" name="Equation" r:id="rId3" imgW="1295400" imgH="393700" progId="Equation.3">
                  <p:embed/>
                </p:oleObj>
              </mc:Choice>
              <mc:Fallback>
                <p:oleObj name="Equation" r:id="rId3" imgW="1295400" imgH="393700" progId="Equation.3">
                  <p:embed/>
                  <p:pic>
                    <p:nvPicPr>
                      <p:cNvPr id="0" name=""/>
                      <p:cNvPicPr/>
                      <p:nvPr/>
                    </p:nvPicPr>
                    <p:blipFill>
                      <a:blip r:embed="rId4"/>
                      <a:stretch>
                        <a:fillRect/>
                      </a:stretch>
                    </p:blipFill>
                    <p:spPr>
                      <a:xfrm>
                        <a:off x="1820370" y="4512749"/>
                        <a:ext cx="2666998" cy="809913"/>
                      </a:xfrm>
                      <a:prstGeom prst="rect">
                        <a:avLst/>
                      </a:prstGeom>
                    </p:spPr>
                  </p:pic>
                </p:oleObj>
              </mc:Fallback>
            </mc:AlternateContent>
          </a:graphicData>
        </a:graphic>
      </p:graphicFrame>
      <p:sp>
        <p:nvSpPr>
          <p:cNvPr id="28" name="TextBox 27"/>
          <p:cNvSpPr txBox="1"/>
          <p:nvPr/>
        </p:nvSpPr>
        <p:spPr>
          <a:xfrm>
            <a:off x="914400" y="4079553"/>
            <a:ext cx="4558084" cy="369332"/>
          </a:xfrm>
          <a:prstGeom prst="rect">
            <a:avLst/>
          </a:prstGeom>
          <a:noFill/>
          <a:ln>
            <a:noFill/>
          </a:ln>
        </p:spPr>
        <p:txBody>
          <a:bodyPr wrap="none" rtlCol="0">
            <a:spAutoFit/>
          </a:bodyPr>
          <a:lstStyle/>
          <a:p>
            <a:r>
              <a:rPr lang="en-US" dirty="0" smtClean="0">
                <a:latin typeface="Century Schoolbook"/>
                <a:cs typeface="Century Schoolbook"/>
              </a:rPr>
              <a:t>Position is the </a:t>
            </a:r>
            <a:r>
              <a:rPr lang="en-US" dirty="0">
                <a:latin typeface="Century Schoolbook"/>
                <a:cs typeface="Century Schoolbook"/>
              </a:rPr>
              <a:t>a</a:t>
            </a:r>
            <a:r>
              <a:rPr lang="en-US" dirty="0" smtClean="0">
                <a:latin typeface="Century Schoolbook"/>
                <a:cs typeface="Century Schoolbook"/>
              </a:rPr>
              <a:t>nti-derivative of velocity.</a:t>
            </a:r>
            <a:endParaRPr lang="en-US" dirty="0">
              <a:latin typeface="Century Schoolbook"/>
              <a:cs typeface="Century Schoolbook"/>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3936023230"/>
              </p:ext>
            </p:extLst>
          </p:nvPr>
        </p:nvGraphicFramePr>
        <p:xfrm>
          <a:off x="1828837" y="3008266"/>
          <a:ext cx="2480730" cy="873893"/>
        </p:xfrm>
        <a:graphic>
          <a:graphicData uri="http://schemas.openxmlformats.org/presentationml/2006/ole">
            <mc:AlternateContent xmlns:mc="http://schemas.openxmlformats.org/markup-compatibility/2006">
              <mc:Choice xmlns:v="urn:schemas-microsoft-com:vml" Requires="v">
                <p:oleObj spid="_x0000_s2470" name="Equation" r:id="rId5" imgW="1117600" imgH="393700" progId="Equation.3">
                  <p:embed/>
                </p:oleObj>
              </mc:Choice>
              <mc:Fallback>
                <p:oleObj name="Equation" r:id="rId5" imgW="1117600" imgH="393700" progId="Equation.3">
                  <p:embed/>
                  <p:pic>
                    <p:nvPicPr>
                      <p:cNvPr id="0" name=""/>
                      <p:cNvPicPr/>
                      <p:nvPr/>
                    </p:nvPicPr>
                    <p:blipFill>
                      <a:blip r:embed="rId6"/>
                      <a:stretch>
                        <a:fillRect/>
                      </a:stretch>
                    </p:blipFill>
                    <p:spPr>
                      <a:xfrm>
                        <a:off x="1828837" y="3008266"/>
                        <a:ext cx="2480730" cy="873893"/>
                      </a:xfrm>
                      <a:prstGeom prst="rect">
                        <a:avLst/>
                      </a:prstGeom>
                    </p:spPr>
                  </p:pic>
                </p:oleObj>
              </mc:Fallback>
            </mc:AlternateContent>
          </a:graphicData>
        </a:graphic>
      </p:graphicFrame>
      <p:sp>
        <p:nvSpPr>
          <p:cNvPr id="29" name="TextBox 28"/>
          <p:cNvSpPr txBox="1"/>
          <p:nvPr/>
        </p:nvSpPr>
        <p:spPr>
          <a:xfrm>
            <a:off x="914400" y="2576292"/>
            <a:ext cx="5019523" cy="369332"/>
          </a:xfrm>
          <a:prstGeom prst="rect">
            <a:avLst/>
          </a:prstGeom>
          <a:noFill/>
          <a:ln>
            <a:noFill/>
          </a:ln>
        </p:spPr>
        <p:txBody>
          <a:bodyPr wrap="none" rtlCol="0">
            <a:spAutoFit/>
          </a:bodyPr>
          <a:lstStyle/>
          <a:p>
            <a:r>
              <a:rPr lang="en-US" dirty="0" smtClean="0">
                <a:latin typeface="Century Schoolbook"/>
                <a:cs typeface="Century Schoolbook"/>
              </a:rPr>
              <a:t>Velocity is the anti-derivative of acceleration.</a:t>
            </a:r>
            <a:endParaRPr lang="en-US" dirty="0">
              <a:latin typeface="Century Schoolbook"/>
              <a:cs typeface="Century Schoolbook"/>
            </a:endParaRPr>
          </a:p>
        </p:txBody>
      </p:sp>
      <p:sp>
        <p:nvSpPr>
          <p:cNvPr id="19" name="Rectangle 18"/>
          <p:cNvSpPr/>
          <p:nvPr/>
        </p:nvSpPr>
        <p:spPr>
          <a:xfrm>
            <a:off x="0" y="365760"/>
            <a:ext cx="9143999" cy="369332"/>
          </a:xfrm>
          <a:prstGeom prst="rect">
            <a:avLst/>
          </a:prstGeom>
        </p:spPr>
        <p:txBody>
          <a:bodyPr wrap="square">
            <a:spAutoFit/>
          </a:bodyPr>
          <a:lstStyle/>
          <a:p>
            <a:pPr algn="ctr"/>
            <a:r>
              <a:rPr lang="en-US" dirty="0" smtClean="0">
                <a:latin typeface="Century Schoolbook"/>
                <a:cs typeface="Century Schoolbook"/>
              </a:rPr>
              <a:t>Analytic Solution for Cannon Ball</a:t>
            </a:r>
            <a:endParaRPr lang="en-US" dirty="0">
              <a:latin typeface="Century Schoolbook"/>
              <a:cs typeface="Century Schoolbook"/>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1252909592"/>
              </p:ext>
            </p:extLst>
          </p:nvPr>
        </p:nvGraphicFramePr>
        <p:xfrm>
          <a:off x="1828836" y="1518710"/>
          <a:ext cx="1427163" cy="846138"/>
        </p:xfrm>
        <a:graphic>
          <a:graphicData uri="http://schemas.openxmlformats.org/presentationml/2006/ole">
            <mc:AlternateContent xmlns:mc="http://schemas.openxmlformats.org/markup-compatibility/2006">
              <mc:Choice xmlns:v="urn:schemas-microsoft-com:vml" Requires="v">
                <p:oleObj spid="_x0000_s2471" name="Equation" r:id="rId7" imgW="685800" imgH="406400" progId="Equation.3">
                  <p:embed/>
                </p:oleObj>
              </mc:Choice>
              <mc:Fallback>
                <p:oleObj name="Equation" r:id="rId7" imgW="685800" imgH="406400" progId="Equation.3">
                  <p:embed/>
                  <p:pic>
                    <p:nvPicPr>
                      <p:cNvPr id="0" name=""/>
                      <p:cNvPicPr/>
                      <p:nvPr/>
                    </p:nvPicPr>
                    <p:blipFill>
                      <a:blip r:embed="rId8"/>
                      <a:stretch>
                        <a:fillRect/>
                      </a:stretch>
                    </p:blipFill>
                    <p:spPr>
                      <a:xfrm>
                        <a:off x="1828836" y="1518710"/>
                        <a:ext cx="1427163" cy="846138"/>
                      </a:xfrm>
                      <a:prstGeom prst="rect">
                        <a:avLst/>
                      </a:prstGeom>
                    </p:spPr>
                  </p:pic>
                </p:oleObj>
              </mc:Fallback>
            </mc:AlternateContent>
          </a:graphicData>
        </a:graphic>
      </p:graphicFrame>
      <p:sp>
        <p:nvSpPr>
          <p:cNvPr id="8" name="TextBox 7"/>
          <p:cNvSpPr txBox="1"/>
          <p:nvPr/>
        </p:nvSpPr>
        <p:spPr>
          <a:xfrm>
            <a:off x="914400" y="1086152"/>
            <a:ext cx="7519907" cy="369332"/>
          </a:xfrm>
          <a:prstGeom prst="rect">
            <a:avLst/>
          </a:prstGeom>
          <a:noFill/>
          <a:ln>
            <a:noFill/>
          </a:ln>
        </p:spPr>
        <p:txBody>
          <a:bodyPr wrap="none" rtlCol="0">
            <a:spAutoFit/>
          </a:bodyPr>
          <a:lstStyle/>
          <a:p>
            <a:r>
              <a:rPr lang="en-US" dirty="0" smtClean="0">
                <a:latin typeface="Century Schoolbook"/>
                <a:cs typeface="Century Schoolbook"/>
              </a:rPr>
              <a:t>Acceleration is the second-derivative of position with respect to time.</a:t>
            </a:r>
            <a:endParaRPr lang="en-US" dirty="0">
              <a:latin typeface="Century Schoolbook"/>
              <a:cs typeface="Century Schoolbook"/>
            </a:endParaRPr>
          </a:p>
        </p:txBody>
      </p:sp>
    </p:spTree>
    <p:extLst>
      <p:ext uri="{BB962C8B-B14F-4D97-AF65-F5344CB8AC3E}">
        <p14:creationId xmlns:p14="http://schemas.microsoft.com/office/powerpoint/2010/main" val="10743806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828800" y="863599"/>
            <a:ext cx="5440680" cy="4960620"/>
          </a:xfrm>
          <a:prstGeom prst="rect">
            <a:avLst/>
          </a:prstGeom>
        </p:spPr>
      </p:pic>
      <p:sp>
        <p:nvSpPr>
          <p:cNvPr id="7" name="Rectangle 6"/>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Plotting Recorded Data with </a:t>
            </a:r>
            <a:r>
              <a:rPr lang="en-US" i="1" dirty="0" smtClean="0">
                <a:latin typeface="Century Schoolbook"/>
                <a:cs typeface="Century Schoolbook"/>
              </a:rPr>
              <a:t>trick-</a:t>
            </a:r>
            <a:r>
              <a:rPr lang="en-US" i="1" dirty="0" err="1" smtClean="0">
                <a:latin typeface="Century Schoolbook"/>
                <a:cs typeface="Century Schoolbook"/>
              </a:rPr>
              <a:t>qp</a:t>
            </a:r>
            <a:endParaRPr lang="en-US" i="1" dirty="0">
              <a:latin typeface="Century Schoolbook"/>
              <a:cs typeface="Century Schoolbook"/>
            </a:endParaRPr>
          </a:p>
        </p:txBody>
      </p:sp>
    </p:spTree>
    <p:extLst>
      <p:ext uri="{BB962C8B-B14F-4D97-AF65-F5344CB8AC3E}">
        <p14:creationId xmlns:p14="http://schemas.microsoft.com/office/powerpoint/2010/main" val="41199085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Telling </a:t>
            </a:r>
            <a:r>
              <a:rPr lang="en-US" i="1" dirty="0" smtClean="0">
                <a:latin typeface="Century Schoolbook"/>
                <a:cs typeface="Century Schoolbook"/>
              </a:rPr>
              <a:t>trick-</a:t>
            </a:r>
            <a:r>
              <a:rPr lang="en-US" i="1" dirty="0" err="1" smtClean="0">
                <a:latin typeface="Century Schoolbook"/>
                <a:cs typeface="Century Schoolbook"/>
              </a:rPr>
              <a:t>qp</a:t>
            </a:r>
            <a:r>
              <a:rPr lang="en-US" i="1" dirty="0">
                <a:latin typeface="Century Schoolbook"/>
                <a:cs typeface="Century Schoolbook"/>
              </a:rPr>
              <a:t> </a:t>
            </a:r>
            <a:r>
              <a:rPr lang="en-US" dirty="0" smtClean="0">
                <a:latin typeface="Century Schoolbook"/>
                <a:cs typeface="Century Schoolbook"/>
              </a:rPr>
              <a:t>What to Plot</a:t>
            </a:r>
            <a:endParaRPr lang="en-US" dirty="0">
              <a:latin typeface="Century Schoolbook"/>
              <a:cs typeface="Century Schoolbook"/>
            </a:endParaRPr>
          </a:p>
        </p:txBody>
      </p:sp>
      <p:pic>
        <p:nvPicPr>
          <p:cNvPr id="5" name="Picture 4"/>
          <p:cNvPicPr>
            <a:picLocks noChangeAspect="1"/>
          </p:cNvPicPr>
          <p:nvPr/>
        </p:nvPicPr>
        <p:blipFill>
          <a:blip r:embed="rId2"/>
          <a:stretch>
            <a:fillRect/>
          </a:stretch>
        </p:blipFill>
        <p:spPr>
          <a:xfrm>
            <a:off x="2015067" y="1071034"/>
            <a:ext cx="1968500" cy="774700"/>
          </a:xfrm>
          <a:prstGeom prst="rect">
            <a:avLst/>
          </a:prstGeom>
        </p:spPr>
      </p:pic>
      <p:pic>
        <p:nvPicPr>
          <p:cNvPr id="8" name="Picture 7"/>
          <p:cNvPicPr>
            <a:picLocks noChangeAspect="1"/>
          </p:cNvPicPr>
          <p:nvPr/>
        </p:nvPicPr>
        <p:blipFill>
          <a:blip r:embed="rId3"/>
          <a:stretch>
            <a:fillRect/>
          </a:stretch>
        </p:blipFill>
        <p:spPr>
          <a:xfrm>
            <a:off x="5461000" y="1096433"/>
            <a:ext cx="1949450" cy="723900"/>
          </a:xfrm>
          <a:prstGeom prst="rect">
            <a:avLst/>
          </a:prstGeom>
        </p:spPr>
      </p:pic>
      <p:pic>
        <p:nvPicPr>
          <p:cNvPr id="11" name="Picture 10"/>
          <p:cNvPicPr>
            <a:picLocks noChangeAspect="1"/>
          </p:cNvPicPr>
          <p:nvPr/>
        </p:nvPicPr>
        <p:blipFill>
          <a:blip r:embed="rId4"/>
          <a:stretch>
            <a:fillRect/>
          </a:stretch>
        </p:blipFill>
        <p:spPr>
          <a:xfrm>
            <a:off x="2020148" y="4236356"/>
            <a:ext cx="998220" cy="636270"/>
          </a:xfrm>
          <a:prstGeom prst="rect">
            <a:avLst/>
          </a:prstGeom>
        </p:spPr>
      </p:pic>
      <p:pic>
        <p:nvPicPr>
          <p:cNvPr id="4" name="Picture 3"/>
          <p:cNvPicPr>
            <a:picLocks noChangeAspect="1"/>
          </p:cNvPicPr>
          <p:nvPr/>
        </p:nvPicPr>
        <p:blipFill>
          <a:blip r:embed="rId5"/>
          <a:stretch>
            <a:fillRect/>
          </a:stretch>
        </p:blipFill>
        <p:spPr>
          <a:xfrm>
            <a:off x="5461000" y="2637376"/>
            <a:ext cx="3130550" cy="1168400"/>
          </a:xfrm>
          <a:prstGeom prst="rect">
            <a:avLst/>
          </a:prstGeom>
        </p:spPr>
      </p:pic>
      <p:sp>
        <p:nvSpPr>
          <p:cNvPr id="6" name="Right Arrow 5"/>
          <p:cNvSpPr/>
          <p:nvPr/>
        </p:nvSpPr>
        <p:spPr>
          <a:xfrm>
            <a:off x="4182534" y="1138768"/>
            <a:ext cx="1134534" cy="635000"/>
          </a:xfrm>
          <a:prstGeom prst="rightArrow">
            <a:avLst/>
          </a:prstGeom>
          <a:noFill/>
          <a:ln>
            <a:solidFill>
              <a:srgbClr val="66006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6"/>
          <a:stretch>
            <a:fillRect/>
          </a:stretch>
        </p:blipFill>
        <p:spPr>
          <a:xfrm>
            <a:off x="927100" y="2637376"/>
            <a:ext cx="3130550" cy="1168400"/>
          </a:xfrm>
          <a:prstGeom prst="rect">
            <a:avLst/>
          </a:prstGeom>
        </p:spPr>
      </p:pic>
      <p:sp>
        <p:nvSpPr>
          <p:cNvPr id="16" name="TextBox 15"/>
          <p:cNvSpPr txBox="1"/>
          <p:nvPr/>
        </p:nvSpPr>
        <p:spPr>
          <a:xfrm>
            <a:off x="807546" y="2061197"/>
            <a:ext cx="3300904" cy="461665"/>
          </a:xfrm>
          <a:prstGeom prst="rect">
            <a:avLst/>
          </a:prstGeom>
          <a:noFill/>
        </p:spPr>
        <p:txBody>
          <a:bodyPr wrap="none" rtlCol="0">
            <a:spAutoFit/>
          </a:bodyPr>
          <a:lstStyle/>
          <a:p>
            <a:r>
              <a:rPr lang="en-US" sz="1200" dirty="0" smtClean="0"/>
              <a:t>Click and drag </a:t>
            </a:r>
            <a:r>
              <a:rPr lang="en-US" sz="1200" b="1" dirty="0" err="1" smtClean="0"/>
              <a:t>dyn.cannon.pos</a:t>
            </a:r>
            <a:r>
              <a:rPr lang="en-US" sz="1200" b="1" dirty="0" smtClean="0"/>
              <a:t>[0]</a:t>
            </a:r>
            <a:r>
              <a:rPr lang="en-US" sz="1200" dirty="0" smtClean="0"/>
              <a:t> with left mouse</a:t>
            </a:r>
          </a:p>
          <a:p>
            <a:r>
              <a:rPr lang="en-US" sz="1200" dirty="0" smtClean="0"/>
              <a:t>button to the curves X coordinate.</a:t>
            </a:r>
            <a:endParaRPr lang="en-US" sz="1200" dirty="0"/>
          </a:p>
        </p:txBody>
      </p:sp>
      <p:cxnSp>
        <p:nvCxnSpPr>
          <p:cNvPr id="17" name="Straight Connector 16"/>
          <p:cNvCxnSpPr/>
          <p:nvPr/>
        </p:nvCxnSpPr>
        <p:spPr>
          <a:xfrm flipV="1">
            <a:off x="2720975" y="3327407"/>
            <a:ext cx="297393" cy="683666"/>
          </a:xfrm>
          <a:prstGeom prst="line">
            <a:avLst/>
          </a:prstGeom>
          <a:ln w="254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769034" y="3959357"/>
            <a:ext cx="2249334" cy="276999"/>
          </a:xfrm>
          <a:prstGeom prst="rect">
            <a:avLst/>
          </a:prstGeom>
        </p:spPr>
        <p:txBody>
          <a:bodyPr wrap="none">
            <a:spAutoFit/>
          </a:bodyPr>
          <a:lstStyle/>
          <a:p>
            <a:r>
              <a:rPr lang="en-US" sz="1200" dirty="0"/>
              <a:t>Click and </a:t>
            </a:r>
            <a:r>
              <a:rPr lang="en-US" sz="1200" dirty="0" smtClean="0"/>
              <a:t>drag from </a:t>
            </a:r>
            <a:r>
              <a:rPr lang="en-US" sz="1200" dirty="0" smtClean="0">
                <a:solidFill>
                  <a:srgbClr val="008000"/>
                </a:solidFill>
              </a:rPr>
              <a:t>here </a:t>
            </a:r>
            <a:r>
              <a:rPr lang="en-US" sz="1200" dirty="0" smtClean="0"/>
              <a:t>to </a:t>
            </a:r>
            <a:r>
              <a:rPr lang="en-US" sz="1200" dirty="0" smtClean="0">
                <a:solidFill>
                  <a:srgbClr val="FF0000"/>
                </a:solidFill>
              </a:rPr>
              <a:t>here</a:t>
            </a:r>
            <a:r>
              <a:rPr lang="en-US" sz="1200" dirty="0" smtClean="0"/>
              <a:t>. </a:t>
            </a:r>
            <a:endParaRPr lang="en-US" sz="1200" dirty="0"/>
          </a:p>
        </p:txBody>
      </p:sp>
      <p:cxnSp>
        <p:nvCxnSpPr>
          <p:cNvPr id="37" name="Straight Connector 36"/>
          <p:cNvCxnSpPr/>
          <p:nvPr/>
        </p:nvCxnSpPr>
        <p:spPr>
          <a:xfrm>
            <a:off x="1018119" y="2950624"/>
            <a:ext cx="2000249" cy="376783"/>
          </a:xfrm>
          <a:prstGeom prst="line">
            <a:avLst/>
          </a:prstGeom>
          <a:ln>
            <a:solidFill>
              <a:schemeClr val="tx1"/>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flipV="1">
            <a:off x="1018119" y="2950624"/>
            <a:ext cx="1191681" cy="1060449"/>
          </a:xfrm>
          <a:prstGeom prst="line">
            <a:avLst/>
          </a:prstGeom>
          <a:ln w="25400">
            <a:solidFill>
              <a:srgbClr val="008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Right Arrow 37"/>
          <p:cNvSpPr/>
          <p:nvPr/>
        </p:nvSpPr>
        <p:spPr>
          <a:xfrm>
            <a:off x="4207933" y="2849024"/>
            <a:ext cx="1134534" cy="635000"/>
          </a:xfrm>
          <a:prstGeom prst="rightArrow">
            <a:avLst/>
          </a:prstGeom>
          <a:noFill/>
          <a:ln>
            <a:solidFill>
              <a:srgbClr val="66006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9" name="Picture 38"/>
          <p:cNvPicPr>
            <a:picLocks noChangeAspect="1"/>
          </p:cNvPicPr>
          <p:nvPr/>
        </p:nvPicPr>
        <p:blipFill>
          <a:blip r:embed="rId7"/>
          <a:stretch>
            <a:fillRect/>
          </a:stretch>
        </p:blipFill>
        <p:spPr>
          <a:xfrm>
            <a:off x="2294467" y="5304367"/>
            <a:ext cx="4368800" cy="584200"/>
          </a:xfrm>
          <a:prstGeom prst="rect">
            <a:avLst/>
          </a:prstGeom>
        </p:spPr>
      </p:pic>
      <p:cxnSp>
        <p:nvCxnSpPr>
          <p:cNvPr id="40" name="Straight Connector 39"/>
          <p:cNvCxnSpPr>
            <a:stCxn id="43" idx="1"/>
          </p:cNvCxnSpPr>
          <p:nvPr/>
        </p:nvCxnSpPr>
        <p:spPr>
          <a:xfrm flipH="1">
            <a:off x="3983568" y="5082521"/>
            <a:ext cx="424290" cy="513946"/>
          </a:xfrm>
          <a:prstGeom prst="line">
            <a:avLst/>
          </a:prstGeom>
          <a:ln w="254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4407858" y="4944021"/>
            <a:ext cx="1903085" cy="276999"/>
          </a:xfrm>
          <a:prstGeom prst="rect">
            <a:avLst/>
          </a:prstGeom>
        </p:spPr>
        <p:txBody>
          <a:bodyPr wrap="none">
            <a:spAutoFit/>
          </a:bodyPr>
          <a:lstStyle/>
          <a:p>
            <a:r>
              <a:rPr lang="en-US" sz="1200" dirty="0"/>
              <a:t>Click </a:t>
            </a:r>
            <a:r>
              <a:rPr lang="en-US" sz="1200" dirty="0" smtClean="0"/>
              <a:t>the Single Plot Button. </a:t>
            </a:r>
            <a:endParaRPr lang="en-US" sz="1200" dirty="0"/>
          </a:p>
        </p:txBody>
      </p:sp>
      <p:cxnSp>
        <p:nvCxnSpPr>
          <p:cNvPr id="46" name="Straight Connector 45"/>
          <p:cNvCxnSpPr/>
          <p:nvPr/>
        </p:nvCxnSpPr>
        <p:spPr>
          <a:xfrm flipV="1">
            <a:off x="2061103" y="4740688"/>
            <a:ext cx="297393" cy="683666"/>
          </a:xfrm>
          <a:prstGeom prst="line">
            <a:avLst/>
          </a:prstGeom>
          <a:ln w="254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47671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947335" y="783176"/>
            <a:ext cx="5133975" cy="5048250"/>
          </a:xfrm>
          <a:prstGeom prst="rect">
            <a:avLst/>
          </a:prstGeom>
        </p:spPr>
      </p:pic>
      <p:sp>
        <p:nvSpPr>
          <p:cNvPr id="6" name="Rectangle 5"/>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Plotting Recorded Data</a:t>
            </a:r>
            <a:endParaRPr lang="en-US" dirty="0">
              <a:latin typeface="Century Schoolbook"/>
              <a:cs typeface="Century Schoolbook"/>
            </a:endParaRPr>
          </a:p>
        </p:txBody>
      </p:sp>
    </p:spTree>
    <p:extLst>
      <p:ext uri="{BB962C8B-B14F-4D97-AF65-F5344CB8AC3E}">
        <p14:creationId xmlns:p14="http://schemas.microsoft.com/office/powerpoint/2010/main" val="32875569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828800"/>
            <a:ext cx="9144000" cy="584776"/>
          </a:xfrm>
          <a:prstGeom prst="rect">
            <a:avLst/>
          </a:prstGeom>
        </p:spPr>
        <p:txBody>
          <a:bodyPr wrap="square">
            <a:spAutoFit/>
          </a:bodyPr>
          <a:lstStyle/>
          <a:p>
            <a:pPr algn="ctr"/>
            <a:r>
              <a:rPr lang="en-US" sz="3200" dirty="0" smtClean="0">
                <a:latin typeface="Century Schoolbook"/>
                <a:cs typeface="Century Schoolbook"/>
              </a:rPr>
              <a:t>Running Real-time</a:t>
            </a:r>
          </a:p>
        </p:txBody>
      </p:sp>
    </p:spTree>
    <p:extLst>
      <p:ext uri="{BB962C8B-B14F-4D97-AF65-F5344CB8AC3E}">
        <p14:creationId xmlns:p14="http://schemas.microsoft.com/office/powerpoint/2010/main" val="31413902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806272"/>
            <a:ext cx="7294703" cy="923330"/>
          </a:xfrm>
          <a:prstGeom prst="rect">
            <a:avLst/>
          </a:prstGeom>
        </p:spPr>
        <p:txBody>
          <a:bodyPr wrap="square">
            <a:spAutoFit/>
          </a:bodyPr>
          <a:lstStyle/>
          <a:p>
            <a:r>
              <a:rPr lang="en-US" dirty="0">
                <a:latin typeface="Century Schoolbook"/>
                <a:cs typeface="Century Schoolbook"/>
              </a:rPr>
              <a:t>Recall that the cannonball run was 5.2 seconds, yet when the simulation ran, it was done in a </a:t>
            </a:r>
            <a:r>
              <a:rPr lang="en-US" dirty="0" smtClean="0">
                <a:latin typeface="Century Schoolbook"/>
                <a:cs typeface="Century Schoolbook"/>
              </a:rPr>
              <a:t>flash. </a:t>
            </a:r>
            <a:r>
              <a:rPr lang="en-US" dirty="0">
                <a:latin typeface="Century Schoolbook"/>
                <a:cs typeface="Century Schoolbook"/>
              </a:rPr>
              <a:t>This section will add real-time synchronization.</a:t>
            </a:r>
          </a:p>
        </p:txBody>
      </p:sp>
      <p:pic>
        <p:nvPicPr>
          <p:cNvPr id="4" name="Picture 3"/>
          <p:cNvPicPr>
            <a:picLocks noChangeAspect="1"/>
          </p:cNvPicPr>
          <p:nvPr/>
        </p:nvPicPr>
        <p:blipFill>
          <a:blip r:embed="rId2"/>
          <a:stretch>
            <a:fillRect/>
          </a:stretch>
        </p:blipFill>
        <p:spPr>
          <a:xfrm>
            <a:off x="897467" y="2329151"/>
            <a:ext cx="5372100" cy="1955800"/>
          </a:xfrm>
          <a:prstGeom prst="rect">
            <a:avLst/>
          </a:prstGeom>
          <a:ln>
            <a:solidFill>
              <a:schemeClr val="bg1">
                <a:lumMod val="85000"/>
              </a:schemeClr>
            </a:solidFill>
          </a:ln>
          <a:effectLst>
            <a:outerShdw blurRad="101600" dist="38100" dir="2700000" algn="tl" rotWithShape="0">
              <a:schemeClr val="bg1">
                <a:lumMod val="85000"/>
                <a:alpha val="43000"/>
              </a:schemeClr>
            </a:outerShdw>
          </a:effectLst>
        </p:spPr>
      </p:pic>
      <p:grpSp>
        <p:nvGrpSpPr>
          <p:cNvPr id="5" name="Group 4"/>
          <p:cNvGrpSpPr/>
          <p:nvPr/>
        </p:nvGrpSpPr>
        <p:grpSpPr>
          <a:xfrm>
            <a:off x="7112431" y="2561515"/>
            <a:ext cx="1538762" cy="1487324"/>
            <a:chOff x="6654801" y="1920653"/>
            <a:chExt cx="1538762" cy="1487324"/>
          </a:xfrm>
        </p:grpSpPr>
        <p:grpSp>
          <p:nvGrpSpPr>
            <p:cNvPr id="6" name="Group 5"/>
            <p:cNvGrpSpPr/>
            <p:nvPr/>
          </p:nvGrpSpPr>
          <p:grpSpPr>
            <a:xfrm>
              <a:off x="7266974" y="1920653"/>
              <a:ext cx="285750" cy="211434"/>
              <a:chOff x="4399272" y="296302"/>
              <a:chExt cx="696451" cy="523568"/>
            </a:xfrm>
          </p:grpSpPr>
          <p:sp>
            <p:nvSpPr>
              <p:cNvPr id="50" name="Rounded Rectangle 49"/>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ight Triangle 50"/>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ounded Rectangle 51"/>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7" name="Straight Connector 6"/>
            <p:cNvCxnSpPr>
              <a:endCxn id="46" idx="0"/>
            </p:cNvCxnSpPr>
            <p:nvPr/>
          </p:nvCxnSpPr>
          <p:spPr>
            <a:xfrm flipH="1">
              <a:off x="7414523" y="2776242"/>
              <a:ext cx="106477" cy="7115"/>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a:endCxn id="38" idx="0"/>
            </p:cNvCxnSpPr>
            <p:nvPr/>
          </p:nvCxnSpPr>
          <p:spPr>
            <a:xfrm>
              <a:off x="7435446" y="3076671"/>
              <a:ext cx="458903" cy="119873"/>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7267576" y="2349584"/>
              <a:ext cx="285750" cy="211434"/>
              <a:chOff x="4399272" y="296302"/>
              <a:chExt cx="696451" cy="523568"/>
            </a:xfrm>
          </p:grpSpPr>
          <p:sp>
            <p:nvSpPr>
              <p:cNvPr id="47" name="Rounded Rectangle 46"/>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ight Triangle 47"/>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ounded Rectangle 48"/>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7271648" y="2753908"/>
              <a:ext cx="285750" cy="211434"/>
              <a:chOff x="4399272" y="296302"/>
              <a:chExt cx="696451" cy="523568"/>
            </a:xfrm>
          </p:grpSpPr>
          <p:sp>
            <p:nvSpPr>
              <p:cNvPr id="44" name="Rounded Rectangle 43"/>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ight Triangle 44"/>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ounded Rectangle 45"/>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6829663" y="3193478"/>
              <a:ext cx="285750" cy="211434"/>
              <a:chOff x="4399272" y="296302"/>
              <a:chExt cx="696451" cy="523568"/>
            </a:xfrm>
          </p:grpSpPr>
          <p:sp>
            <p:nvSpPr>
              <p:cNvPr id="41" name="Rounded Rectangle 40"/>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ight Triangle 41"/>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ounded Rectangle 42"/>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7751473" y="3196543"/>
              <a:ext cx="285750" cy="211434"/>
              <a:chOff x="4399272" y="296302"/>
              <a:chExt cx="696451" cy="523568"/>
            </a:xfrm>
          </p:grpSpPr>
          <p:sp>
            <p:nvSpPr>
              <p:cNvPr id="38" name="Rounded Rectangle 37"/>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ight Triangle 38"/>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ounded Rectangle 39"/>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3" name="Straight Connector 12"/>
            <p:cNvCxnSpPr>
              <a:endCxn id="41" idx="0"/>
            </p:cNvCxnSpPr>
            <p:nvPr/>
          </p:nvCxnSpPr>
          <p:spPr>
            <a:xfrm flipH="1">
              <a:off x="6972538" y="3076671"/>
              <a:ext cx="462908" cy="116808"/>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a:endCxn id="47" idx="0"/>
            </p:cNvCxnSpPr>
            <p:nvPr/>
          </p:nvCxnSpPr>
          <p:spPr>
            <a:xfrm>
              <a:off x="7409849" y="2246829"/>
              <a:ext cx="602" cy="102755"/>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7907813" y="2350081"/>
              <a:ext cx="285750" cy="211434"/>
              <a:chOff x="4399272" y="296302"/>
              <a:chExt cx="696451" cy="523568"/>
            </a:xfrm>
          </p:grpSpPr>
          <p:sp>
            <p:nvSpPr>
              <p:cNvPr id="35" name="Rounded Rectangle 34"/>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ight Triangle 35"/>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ounded Rectangle 36"/>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6" name="Straight Connector 15"/>
            <p:cNvCxnSpPr>
              <a:endCxn id="35" idx="0"/>
            </p:cNvCxnSpPr>
            <p:nvPr/>
          </p:nvCxnSpPr>
          <p:spPr>
            <a:xfrm>
              <a:off x="7410451" y="2246829"/>
              <a:ext cx="640237" cy="103252"/>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6858967" y="3264669"/>
              <a:ext cx="221226" cy="97984"/>
            </a:xfrm>
            <a:prstGeom prst="rect">
              <a:avLst/>
            </a:prstGeom>
            <a:noFill/>
          </p:spPr>
          <p:txBody>
            <a:bodyPr wrap="none" lIns="0" tIns="0" rIns="0" bIns="0" rtlCol="0">
              <a:noAutofit/>
            </a:bodyPr>
            <a:lstStyle/>
            <a:p>
              <a:pPr algn="ctr"/>
              <a:r>
                <a:rPr lang="en-US" sz="600" dirty="0" smtClean="0"/>
                <a:t>include</a:t>
              </a:r>
              <a:endParaRPr lang="en-US" sz="600" dirty="0"/>
            </a:p>
          </p:txBody>
        </p:sp>
        <p:sp>
          <p:nvSpPr>
            <p:cNvPr id="18" name="TextBox 17"/>
            <p:cNvSpPr txBox="1"/>
            <p:nvPr/>
          </p:nvSpPr>
          <p:spPr>
            <a:xfrm>
              <a:off x="7783736" y="3264669"/>
              <a:ext cx="221226" cy="97984"/>
            </a:xfrm>
            <a:prstGeom prst="rect">
              <a:avLst/>
            </a:prstGeom>
            <a:noFill/>
          </p:spPr>
          <p:txBody>
            <a:bodyPr wrap="none" lIns="0" tIns="0" rIns="0" bIns="0" rtlCol="0">
              <a:noAutofit/>
            </a:bodyPr>
            <a:lstStyle/>
            <a:p>
              <a:pPr algn="ctr"/>
              <a:r>
                <a:rPr lang="en-US" sz="600" dirty="0" err="1" smtClean="0"/>
                <a:t>src</a:t>
              </a:r>
              <a:endParaRPr lang="en-US" sz="600" dirty="0"/>
            </a:p>
          </p:txBody>
        </p:sp>
        <p:sp>
          <p:nvSpPr>
            <p:cNvPr id="19" name="TextBox 18"/>
            <p:cNvSpPr txBox="1"/>
            <p:nvPr/>
          </p:nvSpPr>
          <p:spPr>
            <a:xfrm>
              <a:off x="7303910" y="2837168"/>
              <a:ext cx="221226" cy="97984"/>
            </a:xfrm>
            <a:prstGeom prst="rect">
              <a:avLst/>
            </a:prstGeom>
            <a:noFill/>
          </p:spPr>
          <p:txBody>
            <a:bodyPr wrap="none" lIns="0" tIns="0" rIns="0" bIns="0" rtlCol="0">
              <a:noAutofit/>
            </a:bodyPr>
            <a:lstStyle/>
            <a:p>
              <a:pPr algn="ctr"/>
              <a:r>
                <a:rPr lang="en-US" sz="600" dirty="0" smtClean="0"/>
                <a:t>cannon</a:t>
              </a:r>
              <a:endParaRPr lang="en-US" sz="600" dirty="0"/>
            </a:p>
          </p:txBody>
        </p:sp>
        <p:sp>
          <p:nvSpPr>
            <p:cNvPr id="20" name="TextBox 19"/>
            <p:cNvSpPr txBox="1"/>
            <p:nvPr/>
          </p:nvSpPr>
          <p:spPr>
            <a:xfrm>
              <a:off x="7299838" y="2433585"/>
              <a:ext cx="221226" cy="97984"/>
            </a:xfrm>
            <a:prstGeom prst="rect">
              <a:avLst/>
            </a:prstGeom>
            <a:noFill/>
          </p:spPr>
          <p:txBody>
            <a:bodyPr wrap="none" lIns="0" tIns="0" rIns="0" bIns="0" rtlCol="0">
              <a:noAutofit/>
            </a:bodyPr>
            <a:lstStyle/>
            <a:p>
              <a:pPr algn="ctr"/>
              <a:r>
                <a:rPr lang="en-US" sz="600" dirty="0" smtClean="0"/>
                <a:t>models</a:t>
              </a:r>
              <a:endParaRPr lang="en-US" sz="600" dirty="0"/>
            </a:p>
          </p:txBody>
        </p:sp>
        <p:sp>
          <p:nvSpPr>
            <p:cNvPr id="21" name="TextBox 20"/>
            <p:cNvSpPr txBox="1"/>
            <p:nvPr/>
          </p:nvSpPr>
          <p:spPr>
            <a:xfrm>
              <a:off x="7307997" y="1985086"/>
              <a:ext cx="221226" cy="97984"/>
            </a:xfrm>
            <a:prstGeom prst="rect">
              <a:avLst/>
            </a:prstGeom>
            <a:noFill/>
          </p:spPr>
          <p:txBody>
            <a:bodyPr wrap="none" lIns="0" tIns="0" rIns="0" bIns="0" rtlCol="0">
              <a:noAutofit/>
            </a:bodyPr>
            <a:lstStyle/>
            <a:p>
              <a:pPr algn="ctr"/>
              <a:r>
                <a:rPr lang="en-US" sz="600" dirty="0" err="1" smtClean="0"/>
                <a:t>Sim_cannon_analytic</a:t>
              </a:r>
              <a:endParaRPr lang="en-US" sz="600" dirty="0"/>
            </a:p>
          </p:txBody>
        </p:sp>
        <p:sp>
          <p:nvSpPr>
            <p:cNvPr id="22" name="TextBox 21"/>
            <p:cNvSpPr txBox="1"/>
            <p:nvPr/>
          </p:nvSpPr>
          <p:spPr>
            <a:xfrm>
              <a:off x="7937017" y="2423669"/>
              <a:ext cx="221226" cy="97984"/>
            </a:xfrm>
            <a:prstGeom prst="rect">
              <a:avLst/>
            </a:prstGeom>
            <a:noFill/>
          </p:spPr>
          <p:txBody>
            <a:bodyPr wrap="none" lIns="0" tIns="0" rIns="0" bIns="0" rtlCol="0">
              <a:noAutofit/>
            </a:bodyPr>
            <a:lstStyle/>
            <a:p>
              <a:pPr algn="ctr"/>
              <a:r>
                <a:rPr lang="en-US" sz="600" dirty="0" err="1" smtClean="0"/>
                <a:t>Run_test</a:t>
              </a:r>
              <a:endParaRPr lang="en-US" sz="600" dirty="0"/>
            </a:p>
          </p:txBody>
        </p:sp>
        <p:cxnSp>
          <p:nvCxnSpPr>
            <p:cNvPr id="23" name="Straight Connector 22"/>
            <p:cNvCxnSpPr>
              <a:stCxn id="49" idx="2"/>
              <a:endCxn id="46" idx="0"/>
            </p:cNvCxnSpPr>
            <p:nvPr/>
          </p:nvCxnSpPr>
          <p:spPr>
            <a:xfrm>
              <a:off x="7410451" y="2561018"/>
              <a:ext cx="4072" cy="222339"/>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6654801" y="2349584"/>
              <a:ext cx="285750" cy="211434"/>
              <a:chOff x="4399272" y="296302"/>
              <a:chExt cx="696451" cy="523568"/>
            </a:xfrm>
          </p:grpSpPr>
          <p:sp>
            <p:nvSpPr>
              <p:cNvPr id="32" name="Rounded Rectangle 31"/>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ight Triangle 32"/>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ounded Rectangle 33"/>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5" name="Straight Connector 24"/>
            <p:cNvCxnSpPr>
              <a:stCxn id="34" idx="0"/>
            </p:cNvCxnSpPr>
            <p:nvPr/>
          </p:nvCxnSpPr>
          <p:spPr>
            <a:xfrm flipV="1">
              <a:off x="6797676" y="2246829"/>
              <a:ext cx="612173" cy="132204"/>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6687063" y="2423669"/>
              <a:ext cx="221226" cy="97984"/>
            </a:xfrm>
            <a:prstGeom prst="rect">
              <a:avLst/>
            </a:prstGeom>
            <a:noFill/>
          </p:spPr>
          <p:txBody>
            <a:bodyPr wrap="none" lIns="0" tIns="0" rIns="0" bIns="0" rtlCol="0">
              <a:noAutofit/>
            </a:bodyPr>
            <a:lstStyle/>
            <a:p>
              <a:pPr algn="ctr"/>
              <a:r>
                <a:rPr lang="en-US" sz="600" dirty="0" err="1" smtClean="0"/>
                <a:t>Modified_data</a:t>
              </a:r>
              <a:endParaRPr lang="en-US" sz="600" dirty="0"/>
            </a:p>
          </p:txBody>
        </p:sp>
        <p:grpSp>
          <p:nvGrpSpPr>
            <p:cNvPr id="27" name="Group 26"/>
            <p:cNvGrpSpPr/>
            <p:nvPr/>
          </p:nvGrpSpPr>
          <p:grpSpPr>
            <a:xfrm>
              <a:off x="6710959" y="2658979"/>
              <a:ext cx="173434" cy="248755"/>
              <a:chOff x="6328423" y="3058232"/>
              <a:chExt cx="422705" cy="615986"/>
            </a:xfrm>
          </p:grpSpPr>
          <p:sp>
            <p:nvSpPr>
              <p:cNvPr id="29" name="Rectangle 28"/>
              <p:cNvSpPr/>
              <p:nvPr/>
            </p:nvSpPr>
            <p:spPr>
              <a:xfrm>
                <a:off x="6328423" y="3076087"/>
                <a:ext cx="401484" cy="598131"/>
              </a:xfrm>
              <a:prstGeom prst="rect">
                <a:avLst/>
              </a:prstGeom>
              <a:solidFill>
                <a:schemeClr val="accent3">
                  <a:lumMod val="20000"/>
                  <a:lumOff val="8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ight Triangle 29"/>
              <p:cNvSpPr/>
              <p:nvPr/>
            </p:nvSpPr>
            <p:spPr>
              <a:xfrm flipH="1" flipV="1">
                <a:off x="6541557" y="3058232"/>
                <a:ext cx="209571" cy="199139"/>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ight Triangle 30"/>
              <p:cNvSpPr/>
              <p:nvPr/>
            </p:nvSpPr>
            <p:spPr>
              <a:xfrm>
                <a:off x="6563783" y="3076085"/>
                <a:ext cx="166124" cy="165411"/>
              </a:xfrm>
              <a:prstGeom prst="rtTriangle">
                <a:avLst/>
              </a:prstGeom>
              <a:solidFill>
                <a:schemeClr val="accent3">
                  <a:lumMod val="60000"/>
                  <a:lumOff val="4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8" name="Straight Connector 27"/>
            <p:cNvCxnSpPr>
              <a:endCxn id="29" idx="0"/>
            </p:cNvCxnSpPr>
            <p:nvPr/>
          </p:nvCxnSpPr>
          <p:spPr>
            <a:xfrm flipH="1">
              <a:off x="6793322" y="2555499"/>
              <a:ext cx="110" cy="110690"/>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sp>
        <p:nvSpPr>
          <p:cNvPr id="53" name="Rectangle 52"/>
          <p:cNvSpPr/>
          <p:nvPr/>
        </p:nvSpPr>
        <p:spPr>
          <a:xfrm>
            <a:off x="897467" y="1959819"/>
            <a:ext cx="1595309" cy="369332"/>
          </a:xfrm>
          <a:prstGeom prst="rect">
            <a:avLst/>
          </a:prstGeom>
        </p:spPr>
        <p:txBody>
          <a:bodyPr wrap="none">
            <a:spAutoFit/>
          </a:bodyPr>
          <a:lstStyle/>
          <a:p>
            <a:r>
              <a:rPr lang="en-US" dirty="0" err="1">
                <a:latin typeface="Consolas"/>
                <a:cs typeface="Consolas"/>
              </a:rPr>
              <a:t>realtime.py</a:t>
            </a:r>
            <a:endParaRPr lang="en-US" dirty="0">
              <a:latin typeface="Consolas"/>
              <a:cs typeface="Consolas"/>
            </a:endParaRPr>
          </a:p>
        </p:txBody>
      </p:sp>
    </p:spTree>
    <p:extLst>
      <p:ext uri="{BB962C8B-B14F-4D97-AF65-F5344CB8AC3E}">
        <p14:creationId xmlns:p14="http://schemas.microsoft.com/office/powerpoint/2010/main" val="12651653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14400" y="914400"/>
            <a:ext cx="3230572" cy="369332"/>
          </a:xfrm>
          <a:prstGeom prst="rect">
            <a:avLst/>
          </a:prstGeom>
        </p:spPr>
        <p:txBody>
          <a:bodyPr wrap="none">
            <a:spAutoFit/>
          </a:bodyPr>
          <a:lstStyle/>
          <a:p>
            <a:r>
              <a:rPr lang="en-US" dirty="0" err="1" smtClean="0">
                <a:latin typeface="Consolas"/>
                <a:cs typeface="Consolas"/>
              </a:rPr>
              <a:t>trick.real_time_enable</a:t>
            </a:r>
            <a:r>
              <a:rPr lang="en-US" dirty="0" smtClean="0">
                <a:latin typeface="Consolas"/>
                <a:cs typeface="Consolas"/>
              </a:rPr>
              <a:t>()</a:t>
            </a:r>
            <a:endParaRPr lang="en-US" dirty="0">
              <a:latin typeface="Consolas"/>
              <a:cs typeface="Consolas"/>
            </a:endParaRPr>
          </a:p>
        </p:txBody>
      </p:sp>
      <p:sp>
        <p:nvSpPr>
          <p:cNvPr id="6" name="Rectangle 5"/>
          <p:cNvSpPr/>
          <p:nvPr/>
        </p:nvSpPr>
        <p:spPr>
          <a:xfrm>
            <a:off x="914400" y="2353746"/>
            <a:ext cx="4499699" cy="369332"/>
          </a:xfrm>
          <a:prstGeom prst="rect">
            <a:avLst/>
          </a:prstGeom>
        </p:spPr>
        <p:txBody>
          <a:bodyPr wrap="none">
            <a:spAutoFit/>
          </a:bodyPr>
          <a:lstStyle/>
          <a:p>
            <a:r>
              <a:rPr lang="en-US" dirty="0" err="1">
                <a:latin typeface="Consolas"/>
                <a:cs typeface="Consolas"/>
              </a:rPr>
              <a:t>trick.exec_set_software_frame</a:t>
            </a:r>
            <a:r>
              <a:rPr lang="en-US" dirty="0">
                <a:latin typeface="Consolas"/>
                <a:cs typeface="Consolas"/>
              </a:rPr>
              <a:t>(0.1)</a:t>
            </a:r>
          </a:p>
        </p:txBody>
      </p:sp>
      <p:sp>
        <p:nvSpPr>
          <p:cNvPr id="11" name="TextBox 10"/>
          <p:cNvSpPr txBox="1"/>
          <p:nvPr/>
        </p:nvSpPr>
        <p:spPr>
          <a:xfrm>
            <a:off x="914401" y="1371600"/>
            <a:ext cx="7518400" cy="646331"/>
          </a:xfrm>
          <a:prstGeom prst="rect">
            <a:avLst/>
          </a:prstGeom>
          <a:noFill/>
        </p:spPr>
        <p:txBody>
          <a:bodyPr wrap="square" rtlCol="0">
            <a:spAutoFit/>
          </a:bodyPr>
          <a:lstStyle/>
          <a:p>
            <a:r>
              <a:rPr lang="en-US" dirty="0" smtClean="0">
                <a:latin typeface="Century Schoolbook"/>
                <a:cs typeface="Century Schoolbook"/>
              </a:rPr>
              <a:t>Enables Trick real-time. In other words, it enables the periodic synchronization of simulation-time with real-time (“wall-clock-time”).</a:t>
            </a:r>
            <a:endParaRPr lang="en-US" dirty="0">
              <a:latin typeface="Century Schoolbook"/>
              <a:cs typeface="Century Schoolbook"/>
            </a:endParaRPr>
          </a:p>
        </p:txBody>
      </p:sp>
      <p:sp>
        <p:nvSpPr>
          <p:cNvPr id="12" name="TextBox 11"/>
          <p:cNvSpPr txBox="1"/>
          <p:nvPr/>
        </p:nvSpPr>
        <p:spPr>
          <a:xfrm>
            <a:off x="914400" y="2740011"/>
            <a:ext cx="7518401" cy="369332"/>
          </a:xfrm>
          <a:prstGeom prst="rect">
            <a:avLst/>
          </a:prstGeom>
          <a:noFill/>
        </p:spPr>
        <p:txBody>
          <a:bodyPr wrap="square" rtlCol="0">
            <a:spAutoFit/>
          </a:bodyPr>
          <a:lstStyle/>
          <a:p>
            <a:r>
              <a:rPr lang="en-US" dirty="0" smtClean="0">
                <a:latin typeface="Century Schoolbook"/>
                <a:cs typeface="Century Schoolbook"/>
              </a:rPr>
              <a:t>Specifies how often simulation-time is synchronized with real-time.</a:t>
            </a:r>
            <a:endParaRPr lang="en-US" dirty="0">
              <a:latin typeface="Century Schoolbook"/>
              <a:cs typeface="Century Schoolbook"/>
            </a:endParaRPr>
          </a:p>
        </p:txBody>
      </p:sp>
      <p:sp>
        <p:nvSpPr>
          <p:cNvPr id="13" name="Rectangle 12"/>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Specifying Real-time Operation</a:t>
            </a:r>
            <a:endParaRPr lang="en-US" dirty="0">
              <a:latin typeface="Century Schoolbook"/>
              <a:cs typeface="Century Schoolbook"/>
            </a:endParaRPr>
          </a:p>
        </p:txBody>
      </p:sp>
    </p:spTree>
    <p:extLst>
      <p:ext uri="{BB962C8B-B14F-4D97-AF65-F5344CB8AC3E}">
        <p14:creationId xmlns:p14="http://schemas.microsoft.com/office/powerpoint/2010/main" val="10677164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Once You’re in Real-time</a:t>
            </a:r>
            <a:endParaRPr lang="en-US" dirty="0">
              <a:latin typeface="Century Schoolbook"/>
              <a:cs typeface="Century Schoolbook"/>
            </a:endParaRPr>
          </a:p>
        </p:txBody>
      </p:sp>
      <p:grpSp>
        <p:nvGrpSpPr>
          <p:cNvPr id="15" name="Group 14"/>
          <p:cNvGrpSpPr/>
          <p:nvPr/>
        </p:nvGrpSpPr>
        <p:grpSpPr>
          <a:xfrm>
            <a:off x="914400" y="922866"/>
            <a:ext cx="7315200" cy="1206099"/>
            <a:chOff x="914400" y="922866"/>
            <a:chExt cx="7315200" cy="1206099"/>
          </a:xfrm>
        </p:grpSpPr>
        <p:sp>
          <p:nvSpPr>
            <p:cNvPr id="7" name="Rectangle 6"/>
            <p:cNvSpPr/>
            <p:nvPr/>
          </p:nvSpPr>
          <p:spPr>
            <a:xfrm>
              <a:off x="914400" y="922866"/>
              <a:ext cx="2849834" cy="369332"/>
            </a:xfrm>
            <a:prstGeom prst="rect">
              <a:avLst/>
            </a:prstGeom>
            <a:ln>
              <a:noFill/>
            </a:ln>
          </p:spPr>
          <p:txBody>
            <a:bodyPr wrap="none">
              <a:spAutoFit/>
            </a:bodyPr>
            <a:lstStyle/>
            <a:p>
              <a:r>
                <a:rPr lang="en-US" dirty="0" err="1">
                  <a:latin typeface="Consolas"/>
                  <a:cs typeface="Consolas"/>
                </a:rPr>
                <a:t>trick.itimer_enable</a:t>
              </a:r>
              <a:r>
                <a:rPr lang="en-US" dirty="0">
                  <a:latin typeface="Consolas"/>
                  <a:cs typeface="Consolas"/>
                </a:rPr>
                <a:t>()</a:t>
              </a:r>
            </a:p>
          </p:txBody>
        </p:sp>
        <p:sp>
          <p:nvSpPr>
            <p:cNvPr id="2" name="Rectangle 1"/>
            <p:cNvSpPr/>
            <p:nvPr/>
          </p:nvSpPr>
          <p:spPr>
            <a:xfrm>
              <a:off x="1371600" y="1297968"/>
              <a:ext cx="6858000" cy="830997"/>
            </a:xfrm>
            <a:prstGeom prst="rect">
              <a:avLst/>
            </a:prstGeom>
            <a:ln>
              <a:noFill/>
            </a:ln>
          </p:spPr>
          <p:txBody>
            <a:bodyPr wrap="square">
              <a:spAutoFit/>
            </a:bodyPr>
            <a:lstStyle/>
            <a:p>
              <a:r>
                <a:rPr lang="en-US" sz="1600" dirty="0">
                  <a:latin typeface="Century Schoolbook"/>
                  <a:cs typeface="Century Schoolbook"/>
                </a:rPr>
                <a:t>A</a:t>
              </a:r>
              <a:r>
                <a:rPr lang="en-US" sz="1600" dirty="0" smtClean="0">
                  <a:latin typeface="Century Schoolbook"/>
                  <a:cs typeface="Century Schoolbook"/>
                </a:rPr>
                <a:t>llows other processes to run while Trick is waiting for the beginning of the next software frame to start the simulation jobs. If interval timers are not used, Trick will spin waiting for the next beat.</a:t>
              </a:r>
              <a:endParaRPr lang="en-US" sz="1600" dirty="0">
                <a:latin typeface="Century Schoolbook"/>
                <a:cs typeface="Century Schoolbook"/>
              </a:endParaRPr>
            </a:p>
          </p:txBody>
        </p:sp>
      </p:grpSp>
      <p:grpSp>
        <p:nvGrpSpPr>
          <p:cNvPr id="16" name="Group 15"/>
          <p:cNvGrpSpPr/>
          <p:nvPr/>
        </p:nvGrpSpPr>
        <p:grpSpPr>
          <a:xfrm>
            <a:off x="914400" y="2275925"/>
            <a:ext cx="7315200" cy="708646"/>
            <a:chOff x="914400" y="2470666"/>
            <a:chExt cx="7315200" cy="708646"/>
          </a:xfrm>
        </p:grpSpPr>
        <p:sp>
          <p:nvSpPr>
            <p:cNvPr id="9" name="Rectangle 8"/>
            <p:cNvSpPr/>
            <p:nvPr/>
          </p:nvSpPr>
          <p:spPr>
            <a:xfrm>
              <a:off x="914400" y="2470666"/>
              <a:ext cx="4118961" cy="369332"/>
            </a:xfrm>
            <a:prstGeom prst="rect">
              <a:avLst/>
            </a:prstGeom>
            <a:ln>
              <a:noFill/>
            </a:ln>
          </p:spPr>
          <p:txBody>
            <a:bodyPr wrap="none">
              <a:spAutoFit/>
            </a:bodyPr>
            <a:lstStyle/>
            <a:p>
              <a:r>
                <a:rPr lang="en-US" dirty="0" err="1">
                  <a:latin typeface="Consolas"/>
                  <a:cs typeface="Consolas"/>
                </a:rPr>
                <a:t>trick.exec_set_freeze_command</a:t>
              </a:r>
              <a:r>
                <a:rPr lang="en-US" dirty="0">
                  <a:latin typeface="Consolas"/>
                  <a:cs typeface="Consolas"/>
                </a:rPr>
                <a:t>()</a:t>
              </a:r>
            </a:p>
          </p:txBody>
        </p:sp>
        <p:sp>
          <p:nvSpPr>
            <p:cNvPr id="3" name="Rectangle 2"/>
            <p:cNvSpPr/>
            <p:nvPr/>
          </p:nvSpPr>
          <p:spPr>
            <a:xfrm>
              <a:off x="1371600" y="2840758"/>
              <a:ext cx="6858000" cy="338554"/>
            </a:xfrm>
            <a:prstGeom prst="rect">
              <a:avLst/>
            </a:prstGeom>
            <a:ln>
              <a:noFill/>
            </a:ln>
          </p:spPr>
          <p:txBody>
            <a:bodyPr wrap="square">
              <a:spAutoFit/>
            </a:bodyPr>
            <a:lstStyle/>
            <a:p>
              <a:r>
                <a:rPr lang="en-US" sz="1600" dirty="0" smtClean="0">
                  <a:latin typeface="Century Schoolbook"/>
                  <a:cs typeface="Century Schoolbook"/>
                </a:rPr>
                <a:t>Puts the simulation </a:t>
              </a:r>
              <a:r>
                <a:rPr lang="en-US" sz="1600" dirty="0">
                  <a:latin typeface="Century Schoolbook"/>
                  <a:cs typeface="Century Schoolbook"/>
                </a:rPr>
                <a:t>in </a:t>
              </a:r>
              <a:r>
                <a:rPr lang="en-US" sz="1600" dirty="0" smtClean="0">
                  <a:latin typeface="Century Schoolbook"/>
                  <a:cs typeface="Century Schoolbook"/>
                </a:rPr>
                <a:t>freeze mode at start-up</a:t>
              </a:r>
              <a:endParaRPr lang="en-US" sz="1600" dirty="0">
                <a:latin typeface="Century Schoolbook"/>
                <a:cs typeface="Century Schoolbook"/>
              </a:endParaRPr>
            </a:p>
          </p:txBody>
        </p:sp>
      </p:grpSp>
      <p:grpSp>
        <p:nvGrpSpPr>
          <p:cNvPr id="17" name="Group 16"/>
          <p:cNvGrpSpPr/>
          <p:nvPr/>
        </p:nvGrpSpPr>
        <p:grpSpPr>
          <a:xfrm>
            <a:off x="914400" y="3129243"/>
            <a:ext cx="7315200" cy="713491"/>
            <a:chOff x="914400" y="3188512"/>
            <a:chExt cx="7315200" cy="713491"/>
          </a:xfrm>
        </p:grpSpPr>
        <p:sp>
          <p:nvSpPr>
            <p:cNvPr id="8" name="Rectangle 7"/>
            <p:cNvSpPr/>
            <p:nvPr/>
          </p:nvSpPr>
          <p:spPr>
            <a:xfrm>
              <a:off x="914400" y="3188512"/>
              <a:ext cx="3992048" cy="369332"/>
            </a:xfrm>
            <a:prstGeom prst="rect">
              <a:avLst/>
            </a:prstGeom>
            <a:ln>
              <a:noFill/>
            </a:ln>
          </p:spPr>
          <p:txBody>
            <a:bodyPr wrap="none">
              <a:spAutoFit/>
            </a:bodyPr>
            <a:lstStyle/>
            <a:p>
              <a:r>
                <a:rPr lang="en-US" dirty="0" err="1">
                  <a:latin typeface="Consolas"/>
                  <a:cs typeface="Consolas"/>
                </a:rPr>
                <a:t>trick.exec_set_enable_freeze</a:t>
              </a:r>
              <a:r>
                <a:rPr lang="en-US" dirty="0">
                  <a:latin typeface="Consolas"/>
                  <a:cs typeface="Consolas"/>
                </a:rPr>
                <a:t>()</a:t>
              </a:r>
            </a:p>
          </p:txBody>
        </p:sp>
        <p:sp>
          <p:nvSpPr>
            <p:cNvPr id="12" name="Rectangle 11"/>
            <p:cNvSpPr/>
            <p:nvPr/>
          </p:nvSpPr>
          <p:spPr>
            <a:xfrm>
              <a:off x="1371600" y="3563449"/>
              <a:ext cx="6858000" cy="338554"/>
            </a:xfrm>
            <a:prstGeom prst="rect">
              <a:avLst/>
            </a:prstGeom>
            <a:ln>
              <a:noFill/>
            </a:ln>
          </p:spPr>
          <p:txBody>
            <a:bodyPr wrap="square">
              <a:spAutoFit/>
            </a:bodyPr>
            <a:lstStyle/>
            <a:p>
              <a:r>
                <a:rPr lang="en-US" sz="1600" dirty="0">
                  <a:latin typeface="Century Schoolbook"/>
                  <a:cs typeface="Century Schoolbook"/>
                </a:rPr>
                <a:t>A</a:t>
              </a:r>
              <a:r>
                <a:rPr lang="en-US" sz="1600" dirty="0" smtClean="0">
                  <a:latin typeface="Century Schoolbook"/>
                  <a:cs typeface="Century Schoolbook"/>
                </a:rPr>
                <a:t>llows a user </a:t>
              </a:r>
              <a:r>
                <a:rPr lang="en-US" sz="1600" dirty="0">
                  <a:latin typeface="Century Schoolbook"/>
                  <a:cs typeface="Century Schoolbook"/>
                </a:rPr>
                <a:t>to toggle the simulation </a:t>
              </a:r>
              <a:r>
                <a:rPr lang="en-US" sz="1600" dirty="0" smtClean="0">
                  <a:latin typeface="Century Schoolbook"/>
                  <a:cs typeface="Century Schoolbook"/>
                </a:rPr>
                <a:t>mode between </a:t>
              </a:r>
              <a:r>
                <a:rPr lang="en-US" sz="1600" b="1" dirty="0" smtClean="0">
                  <a:latin typeface="Consolas"/>
                  <a:cs typeface="Consolas"/>
                </a:rPr>
                <a:t>FREEZE</a:t>
              </a:r>
              <a:r>
                <a:rPr lang="en-US" sz="1600" b="1" dirty="0" smtClean="0">
                  <a:latin typeface="Century Schoolbook"/>
                  <a:cs typeface="Century Schoolbook"/>
                </a:rPr>
                <a:t> </a:t>
              </a:r>
              <a:r>
                <a:rPr lang="en-US" sz="1600" dirty="0" smtClean="0">
                  <a:latin typeface="Century Schoolbook"/>
                  <a:cs typeface="Century Schoolbook"/>
                </a:rPr>
                <a:t>and </a:t>
              </a:r>
              <a:r>
                <a:rPr lang="en-US" sz="1600" b="1" dirty="0" smtClean="0">
                  <a:latin typeface="Consolas"/>
                  <a:cs typeface="Consolas"/>
                </a:rPr>
                <a:t>RUN</a:t>
              </a:r>
              <a:r>
                <a:rPr lang="en-US" sz="1600" dirty="0" smtClean="0">
                  <a:latin typeface="Century Schoolbook"/>
                  <a:cs typeface="Century Schoolbook"/>
                </a:rPr>
                <a:t>.</a:t>
              </a:r>
              <a:endParaRPr lang="en-US" sz="1600" dirty="0">
                <a:latin typeface="Century Schoolbook"/>
                <a:cs typeface="Century Schoolbook"/>
              </a:endParaRPr>
            </a:p>
          </p:txBody>
        </p:sp>
      </p:grpSp>
      <p:grpSp>
        <p:nvGrpSpPr>
          <p:cNvPr id="18" name="Group 17"/>
          <p:cNvGrpSpPr/>
          <p:nvPr/>
        </p:nvGrpSpPr>
        <p:grpSpPr>
          <a:xfrm>
            <a:off x="914400" y="3987661"/>
            <a:ext cx="5388089" cy="706284"/>
            <a:chOff x="914400" y="4004595"/>
            <a:chExt cx="5388089" cy="706284"/>
          </a:xfrm>
        </p:grpSpPr>
        <p:sp>
          <p:nvSpPr>
            <p:cNvPr id="10" name="Rectangle 9"/>
            <p:cNvSpPr/>
            <p:nvPr/>
          </p:nvSpPr>
          <p:spPr>
            <a:xfrm>
              <a:off x="914400" y="4004595"/>
              <a:ext cx="5388089" cy="369332"/>
            </a:xfrm>
            <a:prstGeom prst="rect">
              <a:avLst/>
            </a:prstGeom>
            <a:ln>
              <a:noFill/>
            </a:ln>
          </p:spPr>
          <p:txBody>
            <a:bodyPr wrap="none">
              <a:spAutoFit/>
            </a:bodyPr>
            <a:lstStyle/>
            <a:p>
              <a:r>
                <a:rPr lang="en-US" dirty="0" err="1">
                  <a:latin typeface="Consolas"/>
                  <a:cs typeface="Consolas"/>
                </a:rPr>
                <a:t>trick.sim_control_panel_set_enabled</a:t>
              </a:r>
              <a:r>
                <a:rPr lang="en-US" dirty="0">
                  <a:latin typeface="Consolas"/>
                  <a:cs typeface="Consolas"/>
                </a:rPr>
                <a:t>(True)</a:t>
              </a:r>
            </a:p>
          </p:txBody>
        </p:sp>
        <p:sp>
          <p:nvSpPr>
            <p:cNvPr id="13" name="Rectangle 12"/>
            <p:cNvSpPr/>
            <p:nvPr/>
          </p:nvSpPr>
          <p:spPr>
            <a:xfrm>
              <a:off x="1371600" y="4372325"/>
              <a:ext cx="3357610" cy="338554"/>
            </a:xfrm>
            <a:prstGeom prst="rect">
              <a:avLst/>
            </a:prstGeom>
            <a:ln>
              <a:noFill/>
            </a:ln>
          </p:spPr>
          <p:txBody>
            <a:bodyPr wrap="none">
              <a:spAutoFit/>
            </a:bodyPr>
            <a:lstStyle/>
            <a:p>
              <a:r>
                <a:rPr lang="en-US" sz="1600" dirty="0" smtClean="0">
                  <a:latin typeface="Century Schoolbook"/>
                  <a:cs typeface="Century Schoolbook"/>
                </a:rPr>
                <a:t>Starts </a:t>
              </a:r>
              <a:r>
                <a:rPr lang="en-US" sz="1600" dirty="0">
                  <a:latin typeface="Century Schoolbook"/>
                  <a:cs typeface="Century Schoolbook"/>
                </a:rPr>
                <a:t>the </a:t>
              </a:r>
              <a:r>
                <a:rPr lang="en-US" sz="1600" dirty="0" err="1" smtClean="0">
                  <a:latin typeface="Century Schoolbook"/>
                  <a:cs typeface="Century Schoolbook"/>
                </a:rPr>
                <a:t>sim</a:t>
              </a:r>
              <a:r>
                <a:rPr lang="en-US" sz="1600" dirty="0" smtClean="0">
                  <a:latin typeface="Century Schoolbook"/>
                  <a:cs typeface="Century Schoolbook"/>
                </a:rPr>
                <a:t> control </a:t>
              </a:r>
              <a:r>
                <a:rPr lang="en-US" sz="1600" dirty="0">
                  <a:latin typeface="Century Schoolbook"/>
                  <a:cs typeface="Century Schoolbook"/>
                </a:rPr>
                <a:t>panel GUI.</a:t>
              </a:r>
            </a:p>
          </p:txBody>
        </p:sp>
      </p:grpSp>
      <p:grpSp>
        <p:nvGrpSpPr>
          <p:cNvPr id="19" name="Group 18"/>
          <p:cNvGrpSpPr/>
          <p:nvPr/>
        </p:nvGrpSpPr>
        <p:grpSpPr>
          <a:xfrm>
            <a:off x="914400" y="4842922"/>
            <a:ext cx="7315200" cy="714755"/>
            <a:chOff x="914400" y="4842922"/>
            <a:chExt cx="7315200" cy="714755"/>
          </a:xfrm>
        </p:grpSpPr>
        <p:sp>
          <p:nvSpPr>
            <p:cNvPr id="4" name="Rectangle 3"/>
            <p:cNvSpPr/>
            <p:nvPr/>
          </p:nvSpPr>
          <p:spPr>
            <a:xfrm>
              <a:off x="914400" y="4842922"/>
              <a:ext cx="2722921" cy="369332"/>
            </a:xfrm>
            <a:prstGeom prst="rect">
              <a:avLst/>
            </a:prstGeom>
            <a:ln>
              <a:noFill/>
            </a:ln>
          </p:spPr>
          <p:txBody>
            <a:bodyPr wrap="none">
              <a:spAutoFit/>
            </a:bodyPr>
            <a:lstStyle/>
            <a:p>
              <a:r>
                <a:rPr lang="en-US" dirty="0" err="1">
                  <a:latin typeface="Consolas"/>
                  <a:cs typeface="Consolas"/>
                </a:rPr>
                <a:t>trick.frame_log_on</a:t>
              </a:r>
              <a:r>
                <a:rPr lang="en-US" dirty="0">
                  <a:latin typeface="Consolas"/>
                  <a:cs typeface="Consolas"/>
                </a:rPr>
                <a:t>()</a:t>
              </a:r>
            </a:p>
          </p:txBody>
        </p:sp>
        <p:sp>
          <p:nvSpPr>
            <p:cNvPr id="14" name="Rectangle 13"/>
            <p:cNvSpPr/>
            <p:nvPr/>
          </p:nvSpPr>
          <p:spPr>
            <a:xfrm>
              <a:off x="1371600" y="5219123"/>
              <a:ext cx="6858000" cy="338554"/>
            </a:xfrm>
            <a:prstGeom prst="rect">
              <a:avLst/>
            </a:prstGeom>
            <a:ln>
              <a:noFill/>
            </a:ln>
          </p:spPr>
          <p:txBody>
            <a:bodyPr wrap="square">
              <a:spAutoFit/>
            </a:bodyPr>
            <a:lstStyle/>
            <a:p>
              <a:r>
                <a:rPr lang="en-US" sz="1600" dirty="0">
                  <a:latin typeface="Century Schoolbook"/>
                  <a:cs typeface="Century Schoolbook"/>
                </a:rPr>
                <a:t>L</a:t>
              </a:r>
              <a:r>
                <a:rPr lang="en-US" sz="1600" dirty="0" smtClean="0">
                  <a:latin typeface="Century Schoolbook"/>
                  <a:cs typeface="Century Schoolbook"/>
                </a:rPr>
                <a:t>og simulation performance data.</a:t>
              </a:r>
              <a:endParaRPr lang="en-US" sz="1600" dirty="0">
                <a:latin typeface="Century Schoolbook"/>
                <a:cs typeface="Century Schoolbook"/>
              </a:endParaRPr>
            </a:p>
          </p:txBody>
        </p:sp>
      </p:grpSp>
    </p:spTree>
    <p:extLst>
      <p:ext uri="{BB962C8B-B14F-4D97-AF65-F5344CB8AC3E}">
        <p14:creationId xmlns:p14="http://schemas.microsoft.com/office/powerpoint/2010/main" val="10444526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71600" y="1854199"/>
            <a:ext cx="5067300" cy="863600"/>
          </a:xfrm>
          <a:prstGeom prst="rect">
            <a:avLst/>
          </a:prstGeom>
        </p:spPr>
      </p:pic>
      <p:sp>
        <p:nvSpPr>
          <p:cNvPr id="5" name="Rectangle 4"/>
          <p:cNvSpPr/>
          <p:nvPr/>
        </p:nvSpPr>
        <p:spPr>
          <a:xfrm>
            <a:off x="914400" y="1467480"/>
            <a:ext cx="1941557" cy="369332"/>
          </a:xfrm>
          <a:prstGeom prst="rect">
            <a:avLst/>
          </a:prstGeom>
          <a:ln>
            <a:noFill/>
          </a:ln>
        </p:spPr>
        <p:txBody>
          <a:bodyPr wrap="none">
            <a:spAutoFit/>
          </a:bodyPr>
          <a:lstStyle/>
          <a:p>
            <a:r>
              <a:rPr lang="en-US" dirty="0" smtClean="0">
                <a:latin typeface="Century Schoolbook"/>
                <a:cs typeface="Century Schoolbook"/>
              </a:rPr>
              <a:t>Update </a:t>
            </a:r>
            <a:r>
              <a:rPr lang="en-US" dirty="0" err="1" smtClean="0">
                <a:latin typeface="Century Schoolbook"/>
                <a:cs typeface="Century Schoolbook"/>
              </a:rPr>
              <a:t>input.py</a:t>
            </a:r>
            <a:endParaRPr lang="en-US" dirty="0">
              <a:latin typeface="Century Schoolbook"/>
              <a:cs typeface="Century Schoolbook"/>
            </a:endParaRPr>
          </a:p>
        </p:txBody>
      </p:sp>
      <p:sp>
        <p:nvSpPr>
          <p:cNvPr id="6" name="Rectangle 5"/>
          <p:cNvSpPr/>
          <p:nvPr/>
        </p:nvSpPr>
        <p:spPr>
          <a:xfrm>
            <a:off x="999067" y="3027006"/>
            <a:ext cx="2612577" cy="369332"/>
          </a:xfrm>
          <a:prstGeom prst="rect">
            <a:avLst/>
          </a:prstGeom>
          <a:ln>
            <a:noFill/>
          </a:ln>
        </p:spPr>
        <p:txBody>
          <a:bodyPr wrap="none">
            <a:spAutoFit/>
          </a:bodyPr>
          <a:lstStyle/>
          <a:p>
            <a:r>
              <a:rPr lang="en-US" dirty="0" smtClean="0">
                <a:latin typeface="Century Schoolbook"/>
                <a:cs typeface="Century Schoolbook"/>
              </a:rPr>
              <a:t>Re-run the simulation:</a:t>
            </a:r>
            <a:endParaRPr lang="en-US" dirty="0">
              <a:latin typeface="Century Schoolbook"/>
              <a:cs typeface="Century Schoolbook"/>
            </a:endParaRPr>
          </a:p>
        </p:txBody>
      </p:sp>
      <p:sp>
        <p:nvSpPr>
          <p:cNvPr id="7" name="Rectangle 6"/>
          <p:cNvSpPr/>
          <p:nvPr/>
        </p:nvSpPr>
        <p:spPr>
          <a:xfrm>
            <a:off x="1631030" y="3667659"/>
            <a:ext cx="4378122" cy="369332"/>
          </a:xfrm>
          <a:prstGeom prst="rect">
            <a:avLst/>
          </a:prstGeom>
          <a:solidFill>
            <a:schemeClr val="bg1">
              <a:lumMod val="95000"/>
            </a:schemeClr>
          </a:solidFill>
          <a:ln w="25400">
            <a:solidFill>
              <a:schemeClr val="tx1">
                <a:lumMod val="65000"/>
                <a:lumOff val="35000"/>
              </a:schemeClr>
            </a:solidFill>
          </a:ln>
        </p:spPr>
        <p:txBody>
          <a:bodyPr wrap="none">
            <a:spAutoFit/>
          </a:bodyPr>
          <a:lstStyle/>
          <a:p>
            <a:r>
              <a:rPr lang="en-US" b="1" dirty="0" smtClean="0">
                <a:latin typeface="Consolas"/>
                <a:cs typeface="Consolas"/>
              </a:rPr>
              <a:t>%</a:t>
            </a:r>
            <a:r>
              <a:rPr lang="en-US" dirty="0">
                <a:latin typeface="Consolas"/>
                <a:cs typeface="Consolas"/>
              </a:rPr>
              <a:t> </a:t>
            </a:r>
            <a:r>
              <a:rPr lang="en-US" dirty="0" smtClean="0">
                <a:solidFill>
                  <a:srgbClr val="008000"/>
                </a:solidFill>
                <a:latin typeface="Consolas"/>
                <a:cs typeface="Consolas"/>
              </a:rPr>
              <a:t>.</a:t>
            </a:r>
            <a:r>
              <a:rPr lang="en-US" dirty="0">
                <a:solidFill>
                  <a:srgbClr val="008000"/>
                </a:solidFill>
                <a:latin typeface="Consolas"/>
                <a:cs typeface="Consolas"/>
              </a:rPr>
              <a:t>/</a:t>
            </a:r>
            <a:r>
              <a:rPr lang="en-US" dirty="0" err="1">
                <a:solidFill>
                  <a:srgbClr val="008000"/>
                </a:solidFill>
                <a:latin typeface="Consolas"/>
                <a:cs typeface="Consolas"/>
              </a:rPr>
              <a:t>S_main</a:t>
            </a:r>
            <a:r>
              <a:rPr lang="en-US" dirty="0">
                <a:solidFill>
                  <a:srgbClr val="008000"/>
                </a:solidFill>
                <a:latin typeface="Consolas"/>
                <a:cs typeface="Consolas"/>
              </a:rPr>
              <a:t>*.exe </a:t>
            </a:r>
            <a:r>
              <a:rPr lang="en-US" dirty="0" err="1">
                <a:solidFill>
                  <a:srgbClr val="008000"/>
                </a:solidFill>
                <a:latin typeface="Consolas"/>
                <a:cs typeface="Consolas"/>
              </a:rPr>
              <a:t>RUN_test</a:t>
            </a:r>
            <a:r>
              <a:rPr lang="en-US" dirty="0">
                <a:solidFill>
                  <a:srgbClr val="008000"/>
                </a:solidFill>
                <a:latin typeface="Consolas"/>
                <a:cs typeface="Consolas"/>
              </a:rPr>
              <a:t>/</a:t>
            </a:r>
            <a:r>
              <a:rPr lang="en-US" dirty="0" err="1">
                <a:solidFill>
                  <a:srgbClr val="008000"/>
                </a:solidFill>
                <a:latin typeface="Consolas"/>
                <a:cs typeface="Consolas"/>
              </a:rPr>
              <a:t>input.py</a:t>
            </a:r>
            <a:endParaRPr lang="en-US" dirty="0">
              <a:solidFill>
                <a:srgbClr val="008000"/>
              </a:solidFill>
              <a:latin typeface="Consolas"/>
              <a:cs typeface="Consolas"/>
            </a:endParaRPr>
          </a:p>
        </p:txBody>
      </p:sp>
      <p:sp>
        <p:nvSpPr>
          <p:cNvPr id="8" name="Rectangle 7"/>
          <p:cNvSpPr/>
          <p:nvPr/>
        </p:nvSpPr>
        <p:spPr>
          <a:xfrm>
            <a:off x="1213127" y="3667659"/>
            <a:ext cx="417903" cy="369332"/>
          </a:xfrm>
          <a:prstGeom prst="rect">
            <a:avLst/>
          </a:prstGeom>
        </p:spPr>
        <p:txBody>
          <a:bodyPr wrap="square">
            <a:spAutoFit/>
          </a:bodyPr>
          <a:lstStyle/>
          <a:p>
            <a:r>
              <a:rPr lang="en-US" dirty="0"/>
              <a:t>👉</a:t>
            </a:r>
          </a:p>
        </p:txBody>
      </p:sp>
      <p:sp>
        <p:nvSpPr>
          <p:cNvPr id="9" name="Rectangle 8"/>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Running in Real-time</a:t>
            </a:r>
            <a:endParaRPr lang="en-US" dirty="0">
              <a:latin typeface="Century Schoolbook"/>
              <a:cs typeface="Century Schoolbook"/>
            </a:endParaRPr>
          </a:p>
        </p:txBody>
      </p:sp>
    </p:spTree>
    <p:extLst>
      <p:ext uri="{BB962C8B-B14F-4D97-AF65-F5344CB8AC3E}">
        <p14:creationId xmlns:p14="http://schemas.microsoft.com/office/powerpoint/2010/main" val="5330707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03185" y="1487584"/>
            <a:ext cx="870470" cy="461665"/>
          </a:xfrm>
          <a:prstGeom prst="rect">
            <a:avLst/>
          </a:prstGeom>
          <a:noFill/>
        </p:spPr>
        <p:txBody>
          <a:bodyPr wrap="square" rtlCol="0">
            <a:spAutoFit/>
          </a:bodyPr>
          <a:lstStyle/>
          <a:p>
            <a:r>
              <a:rPr lang="en-US" sz="1200" dirty="0" smtClean="0"/>
              <a:t>Simulation Mode</a:t>
            </a:r>
          </a:p>
        </p:txBody>
      </p:sp>
      <p:sp>
        <p:nvSpPr>
          <p:cNvPr id="10" name="TextBox 9"/>
          <p:cNvSpPr txBox="1"/>
          <p:nvPr/>
        </p:nvSpPr>
        <p:spPr>
          <a:xfrm>
            <a:off x="111643" y="2452143"/>
            <a:ext cx="1048278" cy="461665"/>
          </a:xfrm>
          <a:prstGeom prst="rect">
            <a:avLst/>
          </a:prstGeom>
          <a:noFill/>
        </p:spPr>
        <p:txBody>
          <a:bodyPr wrap="square" rtlCol="0">
            <a:spAutoFit/>
          </a:bodyPr>
          <a:lstStyle/>
          <a:p>
            <a:r>
              <a:rPr lang="en-US" sz="1200" dirty="0" smtClean="0"/>
              <a:t>Click here to RUN the </a:t>
            </a:r>
            <a:r>
              <a:rPr lang="en-US" sz="1200" dirty="0" err="1" smtClean="0"/>
              <a:t>sim</a:t>
            </a:r>
            <a:r>
              <a:rPr lang="en-US" sz="1200" dirty="0" smtClean="0"/>
              <a:t>.</a:t>
            </a:r>
          </a:p>
        </p:txBody>
      </p:sp>
      <p:sp>
        <p:nvSpPr>
          <p:cNvPr id="11" name="Rectangle 10"/>
          <p:cNvSpPr/>
          <p:nvPr/>
        </p:nvSpPr>
        <p:spPr>
          <a:xfrm>
            <a:off x="0" y="314867"/>
            <a:ext cx="9143999" cy="369332"/>
          </a:xfrm>
          <a:prstGeom prst="rect">
            <a:avLst/>
          </a:prstGeom>
        </p:spPr>
        <p:txBody>
          <a:bodyPr wrap="square">
            <a:spAutoFit/>
          </a:bodyPr>
          <a:lstStyle/>
          <a:p>
            <a:pPr algn="ctr"/>
            <a:r>
              <a:rPr lang="en-US" dirty="0" err="1" smtClean="0">
                <a:latin typeface="Century Schoolbook"/>
                <a:cs typeface="Century Schoolbook"/>
              </a:rPr>
              <a:t>Sim</a:t>
            </a:r>
            <a:r>
              <a:rPr lang="en-US" dirty="0" smtClean="0">
                <a:latin typeface="Century Schoolbook"/>
                <a:cs typeface="Century Schoolbook"/>
              </a:rPr>
              <a:t> Control Panel</a:t>
            </a:r>
            <a:endParaRPr lang="en-US" dirty="0">
              <a:latin typeface="Century Schoolbook"/>
              <a:cs typeface="Century Schoolbook"/>
            </a:endParaRPr>
          </a:p>
        </p:txBody>
      </p:sp>
      <p:grpSp>
        <p:nvGrpSpPr>
          <p:cNvPr id="22" name="Group 21"/>
          <p:cNvGrpSpPr/>
          <p:nvPr/>
        </p:nvGrpSpPr>
        <p:grpSpPr>
          <a:xfrm>
            <a:off x="1231888" y="872067"/>
            <a:ext cx="6783070" cy="5138420"/>
            <a:chOff x="1536700" y="872067"/>
            <a:chExt cx="6783070" cy="5138420"/>
          </a:xfrm>
        </p:grpSpPr>
        <p:pic>
          <p:nvPicPr>
            <p:cNvPr id="5" name="Picture 4"/>
            <p:cNvPicPr>
              <a:picLocks noChangeAspect="1"/>
            </p:cNvPicPr>
            <p:nvPr/>
          </p:nvPicPr>
          <p:blipFill>
            <a:blip r:embed="rId2"/>
            <a:stretch>
              <a:fillRect/>
            </a:stretch>
          </p:blipFill>
          <p:spPr>
            <a:xfrm>
              <a:off x="1536700" y="872067"/>
              <a:ext cx="6783070" cy="5138420"/>
            </a:xfrm>
            <a:prstGeom prst="rect">
              <a:avLst/>
            </a:prstGeom>
          </p:spPr>
        </p:pic>
        <p:pic>
          <p:nvPicPr>
            <p:cNvPr id="21" name="Picture 20"/>
            <p:cNvPicPr>
              <a:picLocks noChangeAspect="1"/>
            </p:cNvPicPr>
            <p:nvPr/>
          </p:nvPicPr>
          <p:blipFill>
            <a:blip r:embed="rId3"/>
            <a:stretch>
              <a:fillRect/>
            </a:stretch>
          </p:blipFill>
          <p:spPr>
            <a:xfrm>
              <a:off x="1718734" y="5790141"/>
              <a:ext cx="1511300" cy="151130"/>
            </a:xfrm>
            <a:prstGeom prst="rect">
              <a:avLst/>
            </a:prstGeom>
          </p:spPr>
        </p:pic>
      </p:grpSp>
      <p:cxnSp>
        <p:nvCxnSpPr>
          <p:cNvPr id="6" name="Straight Connector 5"/>
          <p:cNvCxnSpPr>
            <a:stCxn id="7" idx="3"/>
          </p:cNvCxnSpPr>
          <p:nvPr/>
        </p:nvCxnSpPr>
        <p:spPr>
          <a:xfrm>
            <a:off x="973655" y="1718417"/>
            <a:ext cx="262471" cy="0"/>
          </a:xfrm>
          <a:prstGeom prst="line">
            <a:avLst/>
          </a:prstGeom>
          <a:ln w="254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Connector 8"/>
          <p:cNvCxnSpPr>
            <a:stCxn id="10" idx="3"/>
          </p:cNvCxnSpPr>
          <p:nvPr/>
        </p:nvCxnSpPr>
        <p:spPr>
          <a:xfrm>
            <a:off x="1159921" y="2682976"/>
            <a:ext cx="245539" cy="1"/>
          </a:xfrm>
          <a:prstGeom prst="line">
            <a:avLst/>
          </a:prstGeom>
          <a:ln w="254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238648" y="1289188"/>
            <a:ext cx="870476" cy="276999"/>
          </a:xfrm>
          <a:prstGeom prst="rect">
            <a:avLst/>
          </a:prstGeom>
          <a:noFill/>
        </p:spPr>
        <p:txBody>
          <a:bodyPr wrap="square" rtlCol="0">
            <a:spAutoFit/>
          </a:bodyPr>
          <a:lstStyle/>
          <a:p>
            <a:r>
              <a:rPr lang="en-US" sz="1200" dirty="0" smtClean="0"/>
              <a:t>Trick  View</a:t>
            </a:r>
          </a:p>
        </p:txBody>
      </p:sp>
      <p:cxnSp>
        <p:nvCxnSpPr>
          <p:cNvPr id="35" name="Straight Connector 34"/>
          <p:cNvCxnSpPr/>
          <p:nvPr/>
        </p:nvCxnSpPr>
        <p:spPr>
          <a:xfrm>
            <a:off x="1142995" y="1430533"/>
            <a:ext cx="262465" cy="0"/>
          </a:xfrm>
          <a:prstGeom prst="line">
            <a:avLst/>
          </a:prstGeom>
          <a:ln w="254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111643" y="3959850"/>
            <a:ext cx="870470" cy="461665"/>
          </a:xfrm>
          <a:prstGeom prst="rect">
            <a:avLst/>
          </a:prstGeom>
          <a:noFill/>
        </p:spPr>
        <p:txBody>
          <a:bodyPr wrap="square" rtlCol="0">
            <a:spAutoFit/>
          </a:bodyPr>
          <a:lstStyle/>
          <a:p>
            <a:r>
              <a:rPr lang="en-US" sz="1200" dirty="0" smtClean="0"/>
              <a:t>Simulation </a:t>
            </a:r>
          </a:p>
          <a:p>
            <a:r>
              <a:rPr lang="en-US" sz="1200" dirty="0" smtClean="0"/>
              <a:t>Executable</a:t>
            </a:r>
          </a:p>
        </p:txBody>
      </p:sp>
      <p:cxnSp>
        <p:nvCxnSpPr>
          <p:cNvPr id="40" name="Straight Connector 39"/>
          <p:cNvCxnSpPr>
            <a:stCxn id="39" idx="3"/>
          </p:cNvCxnSpPr>
          <p:nvPr/>
        </p:nvCxnSpPr>
        <p:spPr>
          <a:xfrm>
            <a:off x="982113" y="4190683"/>
            <a:ext cx="249775" cy="0"/>
          </a:xfrm>
          <a:prstGeom prst="line">
            <a:avLst/>
          </a:prstGeom>
          <a:ln w="2540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nvGrpSpPr>
          <p:cNvPr id="50" name="Group 49"/>
          <p:cNvGrpSpPr/>
          <p:nvPr/>
        </p:nvGrpSpPr>
        <p:grpSpPr>
          <a:xfrm>
            <a:off x="7014622" y="3991167"/>
            <a:ext cx="1972406" cy="461665"/>
            <a:chOff x="7014622" y="3991167"/>
            <a:chExt cx="1972406" cy="461665"/>
          </a:xfrm>
        </p:grpSpPr>
        <p:sp>
          <p:nvSpPr>
            <p:cNvPr id="46" name="TextBox 45"/>
            <p:cNvSpPr txBox="1"/>
            <p:nvPr/>
          </p:nvSpPr>
          <p:spPr>
            <a:xfrm>
              <a:off x="8116558" y="3991167"/>
              <a:ext cx="870470" cy="461665"/>
            </a:xfrm>
            <a:prstGeom prst="rect">
              <a:avLst/>
            </a:prstGeom>
            <a:noFill/>
          </p:spPr>
          <p:txBody>
            <a:bodyPr wrap="square" rtlCol="0">
              <a:spAutoFit/>
            </a:bodyPr>
            <a:lstStyle/>
            <a:p>
              <a:r>
                <a:rPr lang="en-US" sz="1200" dirty="0" smtClean="0"/>
                <a:t>Overrun count</a:t>
              </a:r>
            </a:p>
          </p:txBody>
        </p:sp>
        <p:cxnSp>
          <p:nvCxnSpPr>
            <p:cNvPr id="47" name="Straight Connector 46"/>
            <p:cNvCxnSpPr>
              <a:stCxn id="46" idx="1"/>
            </p:cNvCxnSpPr>
            <p:nvPr/>
          </p:nvCxnSpPr>
          <p:spPr>
            <a:xfrm flipH="1">
              <a:off x="7014622" y="4222000"/>
              <a:ext cx="1101936" cy="0"/>
            </a:xfrm>
            <a:prstGeom prst="line">
              <a:avLst/>
            </a:prstGeom>
            <a:ln w="2540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
        <p:nvSpPr>
          <p:cNvPr id="51" name="TextBox 50"/>
          <p:cNvSpPr txBox="1"/>
          <p:nvPr/>
        </p:nvSpPr>
        <p:spPr>
          <a:xfrm>
            <a:off x="103186" y="5627848"/>
            <a:ext cx="878927" cy="461665"/>
          </a:xfrm>
          <a:prstGeom prst="rect">
            <a:avLst/>
          </a:prstGeom>
          <a:noFill/>
        </p:spPr>
        <p:txBody>
          <a:bodyPr wrap="square" rtlCol="0">
            <a:spAutoFit/>
          </a:bodyPr>
          <a:lstStyle/>
          <a:p>
            <a:r>
              <a:rPr lang="en-US" sz="1200" dirty="0" smtClean="0"/>
              <a:t>Variable</a:t>
            </a:r>
          </a:p>
          <a:p>
            <a:r>
              <a:rPr lang="en-US" sz="1200" dirty="0" smtClean="0"/>
              <a:t>Server Port</a:t>
            </a:r>
          </a:p>
        </p:txBody>
      </p:sp>
      <p:cxnSp>
        <p:nvCxnSpPr>
          <p:cNvPr id="52" name="Straight Connector 51"/>
          <p:cNvCxnSpPr>
            <a:stCxn id="51" idx="3"/>
          </p:cNvCxnSpPr>
          <p:nvPr/>
        </p:nvCxnSpPr>
        <p:spPr>
          <a:xfrm>
            <a:off x="982113" y="5858681"/>
            <a:ext cx="402175" cy="1"/>
          </a:xfrm>
          <a:prstGeom prst="line">
            <a:avLst/>
          </a:prstGeom>
          <a:ln w="254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62285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32934" y="897467"/>
            <a:ext cx="7218680" cy="4676140"/>
          </a:xfrm>
          <a:prstGeom prst="rect">
            <a:avLst/>
          </a:prstGeom>
        </p:spPr>
      </p:pic>
      <p:sp>
        <p:nvSpPr>
          <p:cNvPr id="5" name="Rectangle 4"/>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Trick View (TV)</a:t>
            </a:r>
            <a:endParaRPr lang="en-US" dirty="0">
              <a:latin typeface="Century Schoolbook"/>
              <a:cs typeface="Century Schoolbook"/>
            </a:endParaRPr>
          </a:p>
        </p:txBody>
      </p:sp>
      <p:grpSp>
        <p:nvGrpSpPr>
          <p:cNvPr id="18" name="Group 17"/>
          <p:cNvGrpSpPr/>
          <p:nvPr/>
        </p:nvGrpSpPr>
        <p:grpSpPr>
          <a:xfrm>
            <a:off x="211666" y="3384117"/>
            <a:ext cx="1071043" cy="738664"/>
            <a:chOff x="211666" y="3384117"/>
            <a:chExt cx="1071043" cy="738664"/>
          </a:xfrm>
        </p:grpSpPr>
        <p:sp>
          <p:nvSpPr>
            <p:cNvPr id="6" name="TextBox 5"/>
            <p:cNvSpPr txBox="1"/>
            <p:nvPr/>
          </p:nvSpPr>
          <p:spPr>
            <a:xfrm>
              <a:off x="211666" y="3384117"/>
              <a:ext cx="821267" cy="738664"/>
            </a:xfrm>
            <a:prstGeom prst="rect">
              <a:avLst/>
            </a:prstGeom>
            <a:noFill/>
          </p:spPr>
          <p:txBody>
            <a:bodyPr wrap="square" lIns="0" tIns="0" rIns="0" bIns="0" rtlCol="0">
              <a:spAutoFit/>
            </a:bodyPr>
            <a:lstStyle/>
            <a:p>
              <a:r>
                <a:rPr lang="en-US" sz="1200" dirty="0" smtClean="0"/>
                <a:t>Double-click</a:t>
              </a:r>
            </a:p>
            <a:p>
              <a:r>
                <a:rPr lang="en-US" sz="1200" dirty="0"/>
                <a:t>v</a:t>
              </a:r>
              <a:r>
                <a:rPr lang="en-US" sz="1200" dirty="0" smtClean="0"/>
                <a:t>ariables to select for viewing</a:t>
              </a:r>
            </a:p>
          </p:txBody>
        </p:sp>
        <p:cxnSp>
          <p:nvCxnSpPr>
            <p:cNvPr id="7" name="Straight Connector 6"/>
            <p:cNvCxnSpPr>
              <a:stCxn id="6" idx="3"/>
            </p:cNvCxnSpPr>
            <p:nvPr/>
          </p:nvCxnSpPr>
          <p:spPr>
            <a:xfrm>
              <a:off x="1032933" y="3753449"/>
              <a:ext cx="249776" cy="0"/>
            </a:xfrm>
            <a:prstGeom prst="line">
              <a:avLst/>
            </a:prstGeom>
            <a:ln w="2540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6366940" y="2571950"/>
            <a:ext cx="956734" cy="557515"/>
            <a:chOff x="6366940" y="2571950"/>
            <a:chExt cx="956734" cy="557515"/>
          </a:xfrm>
        </p:grpSpPr>
        <p:cxnSp>
          <p:nvCxnSpPr>
            <p:cNvPr id="8" name="Straight Connector 7"/>
            <p:cNvCxnSpPr>
              <a:stCxn id="9" idx="0"/>
            </p:cNvCxnSpPr>
            <p:nvPr/>
          </p:nvCxnSpPr>
          <p:spPr>
            <a:xfrm flipV="1">
              <a:off x="6845307" y="2571950"/>
              <a:ext cx="1" cy="188183"/>
            </a:xfrm>
            <a:prstGeom prst="line">
              <a:avLst/>
            </a:prstGeom>
            <a:ln w="254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366940" y="2760133"/>
              <a:ext cx="956734" cy="369332"/>
            </a:xfrm>
            <a:prstGeom prst="rect">
              <a:avLst/>
            </a:prstGeom>
            <a:noFill/>
          </p:spPr>
          <p:txBody>
            <a:bodyPr wrap="square" lIns="0" tIns="0" rIns="0" bIns="0" rtlCol="0">
              <a:spAutoFit/>
            </a:bodyPr>
            <a:lstStyle/>
            <a:p>
              <a:pPr algn="ctr"/>
              <a:r>
                <a:rPr lang="en-US" sz="1200" dirty="0" smtClean="0"/>
                <a:t>Left-click</a:t>
              </a:r>
            </a:p>
            <a:p>
              <a:pPr algn="ctr"/>
              <a:r>
                <a:rPr lang="en-US" sz="1200" dirty="0" smtClean="0"/>
                <a:t>to change units</a:t>
              </a:r>
            </a:p>
          </p:txBody>
        </p:sp>
      </p:grpSp>
      <p:grpSp>
        <p:nvGrpSpPr>
          <p:cNvPr id="20" name="Group 19"/>
          <p:cNvGrpSpPr/>
          <p:nvPr/>
        </p:nvGrpSpPr>
        <p:grpSpPr>
          <a:xfrm>
            <a:off x="5444069" y="2571950"/>
            <a:ext cx="939800" cy="557515"/>
            <a:chOff x="5444069" y="2571950"/>
            <a:chExt cx="939800" cy="557515"/>
          </a:xfrm>
        </p:grpSpPr>
        <p:sp>
          <p:nvSpPr>
            <p:cNvPr id="12" name="TextBox 11"/>
            <p:cNvSpPr txBox="1"/>
            <p:nvPr/>
          </p:nvSpPr>
          <p:spPr>
            <a:xfrm>
              <a:off x="5444069" y="2760133"/>
              <a:ext cx="939800" cy="369332"/>
            </a:xfrm>
            <a:prstGeom prst="rect">
              <a:avLst/>
            </a:prstGeom>
            <a:noFill/>
          </p:spPr>
          <p:txBody>
            <a:bodyPr wrap="square" lIns="0" tIns="0" rIns="0" bIns="0" rtlCol="0">
              <a:spAutoFit/>
            </a:bodyPr>
            <a:lstStyle/>
            <a:p>
              <a:pPr algn="ctr"/>
              <a:r>
                <a:rPr lang="en-US" sz="1200" dirty="0" smtClean="0"/>
                <a:t>Double-click to edit values</a:t>
              </a:r>
            </a:p>
          </p:txBody>
        </p:sp>
        <p:cxnSp>
          <p:nvCxnSpPr>
            <p:cNvPr id="13" name="Straight Connector 12"/>
            <p:cNvCxnSpPr/>
            <p:nvPr/>
          </p:nvCxnSpPr>
          <p:spPr>
            <a:xfrm flipV="1">
              <a:off x="5913976" y="2571950"/>
              <a:ext cx="1" cy="188183"/>
            </a:xfrm>
            <a:prstGeom prst="line">
              <a:avLst/>
            </a:prstGeom>
            <a:ln w="2540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413487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p:cNvGraphicFramePr>
            <a:graphicFrameLocks noChangeAspect="1"/>
          </p:cNvGraphicFramePr>
          <p:nvPr>
            <p:extLst>
              <p:ext uri="{D42A27DB-BD31-4B8C-83A1-F6EECF244321}">
                <p14:modId xmlns:p14="http://schemas.microsoft.com/office/powerpoint/2010/main" val="3066144180"/>
              </p:ext>
            </p:extLst>
          </p:nvPr>
        </p:nvGraphicFramePr>
        <p:xfrm>
          <a:off x="1982248" y="2370138"/>
          <a:ext cx="2443163" cy="1235075"/>
        </p:xfrm>
        <a:graphic>
          <a:graphicData uri="http://schemas.openxmlformats.org/presentationml/2006/ole">
            <mc:AlternateContent xmlns:mc="http://schemas.openxmlformats.org/markup-compatibility/2006">
              <mc:Choice xmlns:v="urn:schemas-microsoft-com:vml" Requires="v">
                <p:oleObj spid="_x0000_s14436" name="Equation" r:id="rId3" imgW="1155700" imgH="584200" progId="Equation.3">
                  <p:embed/>
                </p:oleObj>
              </mc:Choice>
              <mc:Fallback>
                <p:oleObj name="Equation" r:id="rId3" imgW="1155700" imgH="584200" progId="Equation.3">
                  <p:embed/>
                  <p:pic>
                    <p:nvPicPr>
                      <p:cNvPr id="0" name=""/>
                      <p:cNvPicPr/>
                      <p:nvPr/>
                    </p:nvPicPr>
                    <p:blipFill>
                      <a:blip r:embed="rId4"/>
                      <a:stretch>
                        <a:fillRect/>
                      </a:stretch>
                    </p:blipFill>
                    <p:spPr>
                      <a:xfrm>
                        <a:off x="1982248" y="2370138"/>
                        <a:ext cx="2443163" cy="1235075"/>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3860501506"/>
              </p:ext>
            </p:extLst>
          </p:nvPr>
        </p:nvGraphicFramePr>
        <p:xfrm>
          <a:off x="1938858" y="3598856"/>
          <a:ext cx="3123147" cy="1131218"/>
        </p:xfrm>
        <a:graphic>
          <a:graphicData uri="http://schemas.openxmlformats.org/presentationml/2006/ole">
            <mc:AlternateContent xmlns:mc="http://schemas.openxmlformats.org/markup-compatibility/2006">
              <mc:Choice xmlns:v="urn:schemas-microsoft-com:vml" Requires="v">
                <p:oleObj spid="_x0000_s14437" name="Equation" r:id="rId5" imgW="1612900" imgH="584200" progId="Equation.3">
                  <p:embed/>
                </p:oleObj>
              </mc:Choice>
              <mc:Fallback>
                <p:oleObj name="Equation" r:id="rId5" imgW="1612900" imgH="584200" progId="Equation.3">
                  <p:embed/>
                  <p:pic>
                    <p:nvPicPr>
                      <p:cNvPr id="0" name=""/>
                      <p:cNvPicPr/>
                      <p:nvPr/>
                    </p:nvPicPr>
                    <p:blipFill>
                      <a:blip r:embed="rId6"/>
                      <a:stretch>
                        <a:fillRect/>
                      </a:stretch>
                    </p:blipFill>
                    <p:spPr>
                      <a:xfrm>
                        <a:off x="1938858" y="3598856"/>
                        <a:ext cx="3123147" cy="1131218"/>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2590045925"/>
              </p:ext>
            </p:extLst>
          </p:nvPr>
        </p:nvGraphicFramePr>
        <p:xfrm>
          <a:off x="1924817" y="4792133"/>
          <a:ext cx="2599555" cy="1087434"/>
        </p:xfrm>
        <a:graphic>
          <a:graphicData uri="http://schemas.openxmlformats.org/presentationml/2006/ole">
            <mc:AlternateContent xmlns:mc="http://schemas.openxmlformats.org/markup-compatibility/2006">
              <mc:Choice xmlns:v="urn:schemas-microsoft-com:vml" Requires="v">
                <p:oleObj spid="_x0000_s14438" name="Equation" r:id="rId7" imgW="1397000" imgH="584200" progId="Equation.3">
                  <p:embed/>
                </p:oleObj>
              </mc:Choice>
              <mc:Fallback>
                <p:oleObj name="Equation" r:id="rId7" imgW="1397000" imgH="584200" progId="Equation.3">
                  <p:embed/>
                  <p:pic>
                    <p:nvPicPr>
                      <p:cNvPr id="0" name=""/>
                      <p:cNvPicPr/>
                      <p:nvPr/>
                    </p:nvPicPr>
                    <p:blipFill>
                      <a:blip r:embed="rId8"/>
                      <a:stretch>
                        <a:fillRect/>
                      </a:stretch>
                    </p:blipFill>
                    <p:spPr>
                      <a:xfrm>
                        <a:off x="1924817" y="4792133"/>
                        <a:ext cx="2599555" cy="1087434"/>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4277047784"/>
              </p:ext>
            </p:extLst>
          </p:nvPr>
        </p:nvGraphicFramePr>
        <p:xfrm>
          <a:off x="1957361" y="1007368"/>
          <a:ext cx="884546" cy="364225"/>
        </p:xfrm>
        <a:graphic>
          <a:graphicData uri="http://schemas.openxmlformats.org/presentationml/2006/ole">
            <mc:AlternateContent xmlns:mc="http://schemas.openxmlformats.org/markup-compatibility/2006">
              <mc:Choice xmlns:v="urn:schemas-microsoft-com:vml" Requires="v">
                <p:oleObj spid="_x0000_s14439" name="Equation" r:id="rId9" imgW="431800" imgH="177800" progId="Equation.3">
                  <p:embed/>
                </p:oleObj>
              </mc:Choice>
              <mc:Fallback>
                <p:oleObj name="Equation" r:id="rId9" imgW="431800" imgH="177800" progId="Equation.3">
                  <p:embed/>
                  <p:pic>
                    <p:nvPicPr>
                      <p:cNvPr id="0" name=""/>
                      <p:cNvPicPr/>
                      <p:nvPr/>
                    </p:nvPicPr>
                    <p:blipFill>
                      <a:blip r:embed="rId10"/>
                      <a:stretch>
                        <a:fillRect/>
                      </a:stretch>
                    </p:blipFill>
                    <p:spPr>
                      <a:xfrm>
                        <a:off x="1957361" y="1007368"/>
                        <a:ext cx="884546" cy="364225"/>
                      </a:xfrm>
                      <a:prstGeom prst="rect">
                        <a:avLst/>
                      </a:prstGeom>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1975120304"/>
              </p:ext>
            </p:extLst>
          </p:nvPr>
        </p:nvGraphicFramePr>
        <p:xfrm>
          <a:off x="1957362" y="1407371"/>
          <a:ext cx="1259971" cy="410223"/>
        </p:xfrm>
        <a:graphic>
          <a:graphicData uri="http://schemas.openxmlformats.org/presentationml/2006/ole">
            <mc:AlternateContent xmlns:mc="http://schemas.openxmlformats.org/markup-compatibility/2006">
              <mc:Choice xmlns:v="urn:schemas-microsoft-com:vml" Requires="v">
                <p:oleObj spid="_x0000_s14440" name="Equation" r:id="rId11" imgW="546100" imgH="177800" progId="Equation.3">
                  <p:embed/>
                </p:oleObj>
              </mc:Choice>
              <mc:Fallback>
                <p:oleObj name="Equation" r:id="rId11" imgW="546100" imgH="177800" progId="Equation.3">
                  <p:embed/>
                  <p:pic>
                    <p:nvPicPr>
                      <p:cNvPr id="0" name=""/>
                      <p:cNvPicPr/>
                      <p:nvPr/>
                    </p:nvPicPr>
                    <p:blipFill>
                      <a:blip r:embed="rId12"/>
                      <a:stretch>
                        <a:fillRect/>
                      </a:stretch>
                    </p:blipFill>
                    <p:spPr>
                      <a:xfrm>
                        <a:off x="1957362" y="1407371"/>
                        <a:ext cx="1259971" cy="410223"/>
                      </a:xfrm>
                      <a:prstGeom prst="rect">
                        <a:avLst/>
                      </a:prstGeom>
                    </p:spPr>
                  </p:pic>
                </p:oleObj>
              </mc:Fallback>
            </mc:AlternateContent>
          </a:graphicData>
        </a:graphic>
      </p:graphicFrame>
      <p:sp>
        <p:nvSpPr>
          <p:cNvPr id="4" name="TextBox 3"/>
          <p:cNvSpPr txBox="1"/>
          <p:nvPr/>
        </p:nvSpPr>
        <p:spPr>
          <a:xfrm>
            <a:off x="3610189" y="1500869"/>
            <a:ext cx="519869" cy="276999"/>
          </a:xfrm>
          <a:prstGeom prst="rect">
            <a:avLst/>
          </a:prstGeom>
          <a:noFill/>
        </p:spPr>
        <p:txBody>
          <a:bodyPr wrap="none" rtlCol="0">
            <a:spAutoFit/>
          </a:bodyPr>
          <a:lstStyle/>
          <a:p>
            <a:r>
              <a:rPr lang="en-US" sz="1200" dirty="0">
                <a:latin typeface="Century Schoolbook"/>
                <a:cs typeface="Century Schoolbook"/>
              </a:rPr>
              <a:t>(</a:t>
            </a:r>
            <a:r>
              <a:rPr lang="en-US" sz="1200" dirty="0" smtClean="0">
                <a:latin typeface="Century Schoolbook"/>
                <a:cs typeface="Century Schoolbook"/>
              </a:rPr>
              <a:t>30°)</a:t>
            </a:r>
            <a:endParaRPr lang="en-US" sz="1200" dirty="0">
              <a:latin typeface="Century Schoolbook"/>
              <a:cs typeface="Century Schoolbook"/>
            </a:endParaRPr>
          </a:p>
        </p:txBody>
      </p:sp>
      <p:sp>
        <p:nvSpPr>
          <p:cNvPr id="6" name="TextBox 5"/>
          <p:cNvSpPr txBox="1"/>
          <p:nvPr/>
        </p:nvSpPr>
        <p:spPr>
          <a:xfrm>
            <a:off x="5486400" y="4072740"/>
            <a:ext cx="2832401" cy="276999"/>
          </a:xfrm>
          <a:prstGeom prst="rect">
            <a:avLst/>
          </a:prstGeom>
          <a:noFill/>
        </p:spPr>
        <p:txBody>
          <a:bodyPr wrap="none" rtlCol="0">
            <a:spAutoFit/>
          </a:bodyPr>
          <a:lstStyle/>
          <a:p>
            <a:r>
              <a:rPr lang="en-US" sz="1200" dirty="0" smtClean="0">
                <a:latin typeface="Century Schoolbook"/>
                <a:cs typeface="Century Schoolbook"/>
              </a:rPr>
              <a:t>The initial velocity of </a:t>
            </a:r>
            <a:r>
              <a:rPr lang="en-US" sz="1200" dirty="0">
                <a:latin typeface="Century Schoolbook"/>
                <a:cs typeface="Century Schoolbook"/>
              </a:rPr>
              <a:t>the cannon ball</a:t>
            </a:r>
          </a:p>
        </p:txBody>
      </p:sp>
      <p:sp>
        <p:nvSpPr>
          <p:cNvPr id="23" name="TextBox 22"/>
          <p:cNvSpPr txBox="1"/>
          <p:nvPr/>
        </p:nvSpPr>
        <p:spPr>
          <a:xfrm>
            <a:off x="5486400" y="2783404"/>
            <a:ext cx="1069524" cy="276999"/>
          </a:xfrm>
          <a:prstGeom prst="rect">
            <a:avLst/>
          </a:prstGeom>
          <a:noFill/>
        </p:spPr>
        <p:txBody>
          <a:bodyPr wrap="none" rtlCol="0">
            <a:spAutoFit/>
          </a:bodyPr>
          <a:lstStyle/>
          <a:p>
            <a:r>
              <a:rPr lang="en-US" sz="1200" dirty="0" smtClean="0">
                <a:latin typeface="Century Schoolbook"/>
                <a:cs typeface="Century Schoolbook"/>
              </a:rPr>
              <a:t>Acceleration</a:t>
            </a:r>
            <a:endParaRPr lang="en-US" sz="1200" dirty="0">
              <a:latin typeface="Century Schoolbook"/>
              <a:cs typeface="Century Schoolbook"/>
            </a:endParaRPr>
          </a:p>
        </p:txBody>
      </p:sp>
      <p:sp>
        <p:nvSpPr>
          <p:cNvPr id="24" name="TextBox 23"/>
          <p:cNvSpPr txBox="1"/>
          <p:nvPr/>
        </p:nvSpPr>
        <p:spPr>
          <a:xfrm>
            <a:off x="5486400" y="5241137"/>
            <a:ext cx="2852388" cy="276999"/>
          </a:xfrm>
          <a:prstGeom prst="rect">
            <a:avLst/>
          </a:prstGeom>
          <a:noFill/>
        </p:spPr>
        <p:txBody>
          <a:bodyPr wrap="none" rtlCol="0">
            <a:spAutoFit/>
          </a:bodyPr>
          <a:lstStyle/>
          <a:p>
            <a:r>
              <a:rPr lang="en-US" sz="1200" dirty="0" smtClean="0">
                <a:latin typeface="Century Schoolbook"/>
                <a:cs typeface="Century Schoolbook"/>
              </a:rPr>
              <a:t>The initial </a:t>
            </a:r>
            <a:r>
              <a:rPr lang="en-US" sz="1200" dirty="0">
                <a:latin typeface="Century Schoolbook"/>
                <a:cs typeface="Century Schoolbook"/>
              </a:rPr>
              <a:t>position of the cannon ball</a:t>
            </a:r>
          </a:p>
        </p:txBody>
      </p:sp>
      <p:sp>
        <p:nvSpPr>
          <p:cNvPr id="25" name="TextBox 24"/>
          <p:cNvSpPr txBox="1"/>
          <p:nvPr/>
        </p:nvSpPr>
        <p:spPr>
          <a:xfrm>
            <a:off x="5486400" y="1475104"/>
            <a:ext cx="1518339" cy="276999"/>
          </a:xfrm>
          <a:prstGeom prst="rect">
            <a:avLst/>
          </a:prstGeom>
          <a:noFill/>
        </p:spPr>
        <p:txBody>
          <a:bodyPr wrap="none" rtlCol="0">
            <a:spAutoFit/>
          </a:bodyPr>
          <a:lstStyle/>
          <a:p>
            <a:r>
              <a:rPr lang="en-US" sz="1200" dirty="0" smtClean="0">
                <a:latin typeface="Century Schoolbook"/>
                <a:cs typeface="Century Schoolbook"/>
              </a:rPr>
              <a:t>Angle of the barrel</a:t>
            </a:r>
            <a:endParaRPr lang="en-US" sz="1200" dirty="0">
              <a:latin typeface="Century Schoolbook"/>
              <a:cs typeface="Century Schoolbook"/>
            </a:endParaRPr>
          </a:p>
        </p:txBody>
      </p:sp>
      <p:sp>
        <p:nvSpPr>
          <p:cNvPr id="26" name="TextBox 25"/>
          <p:cNvSpPr txBox="1"/>
          <p:nvPr/>
        </p:nvSpPr>
        <p:spPr>
          <a:xfrm>
            <a:off x="5486400" y="1007368"/>
            <a:ext cx="1923198" cy="276999"/>
          </a:xfrm>
          <a:prstGeom prst="rect">
            <a:avLst/>
          </a:prstGeom>
          <a:noFill/>
        </p:spPr>
        <p:txBody>
          <a:bodyPr wrap="none" rtlCol="0">
            <a:spAutoFit/>
          </a:bodyPr>
          <a:lstStyle/>
          <a:p>
            <a:r>
              <a:rPr lang="en-US" sz="1200" dirty="0" smtClean="0">
                <a:latin typeface="Century Schoolbook"/>
                <a:cs typeface="Century Schoolbook"/>
              </a:rPr>
              <a:t>Speed of the cannon ball</a:t>
            </a:r>
            <a:endParaRPr lang="en-US" sz="1200" dirty="0">
              <a:latin typeface="Century Schoolbook"/>
              <a:cs typeface="Century Schoolbook"/>
            </a:endParaRPr>
          </a:p>
        </p:txBody>
      </p:sp>
      <p:sp>
        <p:nvSpPr>
          <p:cNvPr id="19" name="Rectangle 18"/>
          <p:cNvSpPr/>
          <p:nvPr/>
        </p:nvSpPr>
        <p:spPr>
          <a:xfrm>
            <a:off x="0" y="365760"/>
            <a:ext cx="9143999" cy="369332"/>
          </a:xfrm>
          <a:prstGeom prst="rect">
            <a:avLst/>
          </a:prstGeom>
        </p:spPr>
        <p:txBody>
          <a:bodyPr wrap="square">
            <a:spAutoFit/>
          </a:bodyPr>
          <a:lstStyle/>
          <a:p>
            <a:pPr algn="ctr"/>
            <a:r>
              <a:rPr lang="en-US" dirty="0" smtClean="0">
                <a:latin typeface="Century Schoolbook"/>
                <a:cs typeface="Century Schoolbook"/>
              </a:rPr>
              <a:t>Initial Conditions for Cannon Ball</a:t>
            </a:r>
            <a:endParaRPr lang="en-US" dirty="0">
              <a:latin typeface="Century Schoolbook"/>
              <a:cs typeface="Century Schoolbook"/>
            </a:endParaRPr>
          </a:p>
        </p:txBody>
      </p:sp>
      <p:graphicFrame>
        <p:nvGraphicFramePr>
          <p:cNvPr id="14" name="Object 13"/>
          <p:cNvGraphicFramePr>
            <a:graphicFrameLocks noChangeAspect="1"/>
          </p:cNvGraphicFramePr>
          <p:nvPr>
            <p:extLst>
              <p:ext uri="{D42A27DB-BD31-4B8C-83A1-F6EECF244321}">
                <p14:modId xmlns:p14="http://schemas.microsoft.com/office/powerpoint/2010/main" val="1321984971"/>
              </p:ext>
            </p:extLst>
          </p:nvPr>
        </p:nvGraphicFramePr>
        <p:xfrm>
          <a:off x="1937808" y="1866894"/>
          <a:ext cx="1247775" cy="390525"/>
        </p:xfrm>
        <a:graphic>
          <a:graphicData uri="http://schemas.openxmlformats.org/presentationml/2006/ole">
            <mc:AlternateContent xmlns:mc="http://schemas.openxmlformats.org/markup-compatibility/2006">
              <mc:Choice xmlns:v="urn:schemas-microsoft-com:vml" Requires="v">
                <p:oleObj spid="_x0000_s14441" name="Equation" r:id="rId13" imgW="609600" imgH="190500" progId="Equation.3">
                  <p:embed/>
                </p:oleObj>
              </mc:Choice>
              <mc:Fallback>
                <p:oleObj name="Equation" r:id="rId13" imgW="609600" imgH="190500" progId="Equation.3">
                  <p:embed/>
                  <p:pic>
                    <p:nvPicPr>
                      <p:cNvPr id="0" name=""/>
                      <p:cNvPicPr/>
                      <p:nvPr/>
                    </p:nvPicPr>
                    <p:blipFill>
                      <a:blip r:embed="rId14"/>
                      <a:stretch>
                        <a:fillRect/>
                      </a:stretch>
                    </p:blipFill>
                    <p:spPr>
                      <a:xfrm>
                        <a:off x="1937808" y="1866894"/>
                        <a:ext cx="1247775" cy="390525"/>
                      </a:xfrm>
                      <a:prstGeom prst="rect">
                        <a:avLst/>
                      </a:prstGeom>
                    </p:spPr>
                  </p:pic>
                </p:oleObj>
              </mc:Fallback>
            </mc:AlternateContent>
          </a:graphicData>
        </a:graphic>
      </p:graphicFrame>
      <p:sp>
        <p:nvSpPr>
          <p:cNvPr id="17" name="TextBox 16"/>
          <p:cNvSpPr txBox="1"/>
          <p:nvPr/>
        </p:nvSpPr>
        <p:spPr>
          <a:xfrm>
            <a:off x="5511801" y="1881504"/>
            <a:ext cx="1791852" cy="276999"/>
          </a:xfrm>
          <a:prstGeom prst="rect">
            <a:avLst/>
          </a:prstGeom>
          <a:noFill/>
        </p:spPr>
        <p:txBody>
          <a:bodyPr wrap="none" rtlCol="0">
            <a:spAutoFit/>
          </a:bodyPr>
          <a:lstStyle/>
          <a:p>
            <a:r>
              <a:rPr lang="en-US" sz="1200" dirty="0" smtClean="0">
                <a:latin typeface="Century Schoolbook"/>
                <a:cs typeface="Century Schoolbook"/>
              </a:rPr>
              <a:t>Acceleration of gravity</a:t>
            </a:r>
            <a:endParaRPr lang="en-US" sz="1200" dirty="0">
              <a:latin typeface="Century Schoolbook"/>
              <a:cs typeface="Century Schoolbook"/>
            </a:endParaRPr>
          </a:p>
        </p:txBody>
      </p:sp>
    </p:spTree>
    <p:extLst>
      <p:ext uri="{BB962C8B-B14F-4D97-AF65-F5344CB8AC3E}">
        <p14:creationId xmlns:p14="http://schemas.microsoft.com/office/powerpoint/2010/main" val="50040563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46830" y="880532"/>
            <a:ext cx="7167436" cy="4313621"/>
          </a:xfrm>
          <a:prstGeom prst="rect">
            <a:avLst/>
          </a:prstGeom>
        </p:spPr>
      </p:pic>
      <p:sp>
        <p:nvSpPr>
          <p:cNvPr id="5" name="Rectangle 4"/>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Trick View (TV)</a:t>
            </a:r>
            <a:endParaRPr lang="en-US" dirty="0">
              <a:latin typeface="Century Schoolbook"/>
              <a:cs typeface="Century Schoolbook"/>
            </a:endParaRPr>
          </a:p>
        </p:txBody>
      </p:sp>
    </p:spTree>
    <p:extLst>
      <p:ext uri="{BB962C8B-B14F-4D97-AF65-F5344CB8AC3E}">
        <p14:creationId xmlns:p14="http://schemas.microsoft.com/office/powerpoint/2010/main" val="23469141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8867" y="778933"/>
            <a:ext cx="7805420" cy="4720590"/>
          </a:xfrm>
          <a:prstGeom prst="rect">
            <a:avLst/>
          </a:prstGeom>
        </p:spPr>
      </p:pic>
      <p:sp>
        <p:nvSpPr>
          <p:cNvPr id="3" name="Rectangle 2"/>
          <p:cNvSpPr/>
          <p:nvPr/>
        </p:nvSpPr>
        <p:spPr>
          <a:xfrm>
            <a:off x="685801" y="2167467"/>
            <a:ext cx="2362200" cy="237066"/>
          </a:xfrm>
          <a:prstGeom prst="rect">
            <a:avLst/>
          </a:prstGeom>
          <a:solidFill>
            <a:srgbClr val="0000FF">
              <a:alpha val="3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2463800" y="5613400"/>
            <a:ext cx="4216400" cy="444500"/>
          </a:xfrm>
          <a:prstGeom prst="rect">
            <a:avLst/>
          </a:prstGeom>
        </p:spPr>
      </p:pic>
      <p:sp>
        <p:nvSpPr>
          <p:cNvPr id="5" name="Rectangle 4"/>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Trick View (TV)</a:t>
            </a:r>
            <a:endParaRPr lang="en-US" dirty="0">
              <a:latin typeface="Century Schoolbook"/>
              <a:cs typeface="Century Schoolbook"/>
            </a:endParaRPr>
          </a:p>
        </p:txBody>
      </p:sp>
    </p:spTree>
    <p:extLst>
      <p:ext uri="{BB962C8B-B14F-4D97-AF65-F5344CB8AC3E}">
        <p14:creationId xmlns:p14="http://schemas.microsoft.com/office/powerpoint/2010/main" val="7116139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10171" y="1447330"/>
            <a:ext cx="6515100" cy="1346200"/>
          </a:xfrm>
          <a:prstGeom prst="rect">
            <a:avLst/>
          </a:prstGeom>
          <a:ln>
            <a:solidFill>
              <a:schemeClr val="bg1">
                <a:lumMod val="85000"/>
              </a:schemeClr>
            </a:solidFill>
          </a:ln>
        </p:spPr>
      </p:pic>
      <p:sp>
        <p:nvSpPr>
          <p:cNvPr id="5" name="Rectangle 4"/>
          <p:cNvSpPr/>
          <p:nvPr/>
        </p:nvSpPr>
        <p:spPr>
          <a:xfrm>
            <a:off x="908050" y="1068473"/>
            <a:ext cx="1941557" cy="369332"/>
          </a:xfrm>
          <a:prstGeom prst="rect">
            <a:avLst/>
          </a:prstGeom>
          <a:ln>
            <a:noFill/>
          </a:ln>
        </p:spPr>
        <p:txBody>
          <a:bodyPr wrap="none">
            <a:spAutoFit/>
          </a:bodyPr>
          <a:lstStyle/>
          <a:p>
            <a:r>
              <a:rPr lang="en-US" dirty="0" smtClean="0">
                <a:latin typeface="Century Schoolbook"/>
                <a:cs typeface="Century Schoolbook"/>
              </a:rPr>
              <a:t>Update </a:t>
            </a:r>
            <a:r>
              <a:rPr lang="en-US" dirty="0" err="1" smtClean="0">
                <a:latin typeface="Century Schoolbook"/>
                <a:cs typeface="Century Schoolbook"/>
              </a:rPr>
              <a:t>input.py</a:t>
            </a:r>
            <a:endParaRPr lang="en-US" dirty="0">
              <a:latin typeface="Century Schoolbook"/>
              <a:cs typeface="Century Schoolbook"/>
            </a:endParaRPr>
          </a:p>
        </p:txBody>
      </p:sp>
      <p:sp>
        <p:nvSpPr>
          <p:cNvPr id="6" name="Rectangle 5"/>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Trick View (TV)</a:t>
            </a:r>
            <a:endParaRPr lang="en-US" dirty="0">
              <a:latin typeface="Century Schoolbook"/>
              <a:cs typeface="Century Schoolbook"/>
            </a:endParaRPr>
          </a:p>
        </p:txBody>
      </p:sp>
      <p:sp>
        <p:nvSpPr>
          <p:cNvPr id="7" name="Rectangle 6"/>
          <p:cNvSpPr/>
          <p:nvPr/>
        </p:nvSpPr>
        <p:spPr>
          <a:xfrm>
            <a:off x="999067" y="3027006"/>
            <a:ext cx="2612577" cy="369332"/>
          </a:xfrm>
          <a:prstGeom prst="rect">
            <a:avLst/>
          </a:prstGeom>
          <a:ln>
            <a:noFill/>
          </a:ln>
        </p:spPr>
        <p:txBody>
          <a:bodyPr wrap="none">
            <a:spAutoFit/>
          </a:bodyPr>
          <a:lstStyle/>
          <a:p>
            <a:r>
              <a:rPr lang="en-US" dirty="0" smtClean="0">
                <a:latin typeface="Century Schoolbook"/>
                <a:cs typeface="Century Schoolbook"/>
              </a:rPr>
              <a:t>Re-run the simulation:</a:t>
            </a:r>
            <a:endParaRPr lang="en-US" dirty="0">
              <a:latin typeface="Century Schoolbook"/>
              <a:cs typeface="Century Schoolbook"/>
            </a:endParaRPr>
          </a:p>
        </p:txBody>
      </p:sp>
      <p:sp>
        <p:nvSpPr>
          <p:cNvPr id="8" name="Rectangle 7"/>
          <p:cNvSpPr/>
          <p:nvPr/>
        </p:nvSpPr>
        <p:spPr>
          <a:xfrm>
            <a:off x="1631030" y="3667659"/>
            <a:ext cx="4378122" cy="369332"/>
          </a:xfrm>
          <a:prstGeom prst="rect">
            <a:avLst/>
          </a:prstGeom>
          <a:solidFill>
            <a:schemeClr val="bg1">
              <a:lumMod val="95000"/>
            </a:schemeClr>
          </a:solidFill>
          <a:ln w="25400">
            <a:solidFill>
              <a:schemeClr val="tx1">
                <a:lumMod val="65000"/>
                <a:lumOff val="35000"/>
              </a:schemeClr>
            </a:solidFill>
          </a:ln>
        </p:spPr>
        <p:txBody>
          <a:bodyPr wrap="none">
            <a:spAutoFit/>
          </a:bodyPr>
          <a:lstStyle/>
          <a:p>
            <a:r>
              <a:rPr lang="en-US" b="1" dirty="0" smtClean="0">
                <a:latin typeface="Consolas"/>
                <a:cs typeface="Consolas"/>
              </a:rPr>
              <a:t>%</a:t>
            </a:r>
            <a:r>
              <a:rPr lang="en-US" dirty="0">
                <a:latin typeface="Consolas"/>
                <a:cs typeface="Consolas"/>
              </a:rPr>
              <a:t> </a:t>
            </a:r>
            <a:r>
              <a:rPr lang="en-US" dirty="0" smtClean="0">
                <a:solidFill>
                  <a:srgbClr val="008000"/>
                </a:solidFill>
                <a:latin typeface="Consolas"/>
                <a:cs typeface="Consolas"/>
              </a:rPr>
              <a:t>.</a:t>
            </a:r>
            <a:r>
              <a:rPr lang="en-US" dirty="0">
                <a:solidFill>
                  <a:srgbClr val="008000"/>
                </a:solidFill>
                <a:latin typeface="Consolas"/>
                <a:cs typeface="Consolas"/>
              </a:rPr>
              <a:t>/</a:t>
            </a:r>
            <a:r>
              <a:rPr lang="en-US" dirty="0" err="1">
                <a:solidFill>
                  <a:srgbClr val="008000"/>
                </a:solidFill>
                <a:latin typeface="Consolas"/>
                <a:cs typeface="Consolas"/>
              </a:rPr>
              <a:t>S_main</a:t>
            </a:r>
            <a:r>
              <a:rPr lang="en-US" dirty="0">
                <a:solidFill>
                  <a:srgbClr val="008000"/>
                </a:solidFill>
                <a:latin typeface="Consolas"/>
                <a:cs typeface="Consolas"/>
              </a:rPr>
              <a:t>*.exe </a:t>
            </a:r>
            <a:r>
              <a:rPr lang="en-US" dirty="0" err="1">
                <a:solidFill>
                  <a:srgbClr val="008000"/>
                </a:solidFill>
                <a:latin typeface="Consolas"/>
                <a:cs typeface="Consolas"/>
              </a:rPr>
              <a:t>RUN_test</a:t>
            </a:r>
            <a:r>
              <a:rPr lang="en-US" dirty="0">
                <a:solidFill>
                  <a:srgbClr val="008000"/>
                </a:solidFill>
                <a:latin typeface="Consolas"/>
                <a:cs typeface="Consolas"/>
              </a:rPr>
              <a:t>/</a:t>
            </a:r>
            <a:r>
              <a:rPr lang="en-US" dirty="0" err="1">
                <a:solidFill>
                  <a:srgbClr val="008000"/>
                </a:solidFill>
                <a:latin typeface="Consolas"/>
                <a:cs typeface="Consolas"/>
              </a:rPr>
              <a:t>input.py</a:t>
            </a:r>
            <a:endParaRPr lang="en-US" dirty="0">
              <a:solidFill>
                <a:srgbClr val="008000"/>
              </a:solidFill>
              <a:latin typeface="Consolas"/>
              <a:cs typeface="Consolas"/>
            </a:endParaRPr>
          </a:p>
        </p:txBody>
      </p:sp>
      <p:sp>
        <p:nvSpPr>
          <p:cNvPr id="9" name="Rectangle 8"/>
          <p:cNvSpPr/>
          <p:nvPr/>
        </p:nvSpPr>
        <p:spPr>
          <a:xfrm>
            <a:off x="1213127" y="3667659"/>
            <a:ext cx="417903" cy="369332"/>
          </a:xfrm>
          <a:prstGeom prst="rect">
            <a:avLst/>
          </a:prstGeom>
        </p:spPr>
        <p:txBody>
          <a:bodyPr wrap="square">
            <a:spAutoFit/>
          </a:bodyPr>
          <a:lstStyle/>
          <a:p>
            <a:r>
              <a:rPr lang="en-US" dirty="0"/>
              <a:t>👉</a:t>
            </a:r>
          </a:p>
        </p:txBody>
      </p:sp>
      <p:sp>
        <p:nvSpPr>
          <p:cNvPr id="10" name="Rectangle 9"/>
          <p:cNvSpPr/>
          <p:nvPr/>
        </p:nvSpPr>
        <p:spPr>
          <a:xfrm>
            <a:off x="914400" y="4590865"/>
            <a:ext cx="7294703" cy="646331"/>
          </a:xfrm>
          <a:prstGeom prst="rect">
            <a:avLst/>
          </a:prstGeom>
        </p:spPr>
        <p:txBody>
          <a:bodyPr wrap="square">
            <a:spAutoFit/>
          </a:bodyPr>
          <a:lstStyle/>
          <a:p>
            <a:r>
              <a:rPr lang="en-US" dirty="0" smtClean="0">
                <a:latin typeface="Century Schoolbook"/>
                <a:cs typeface="Century Schoolbook"/>
              </a:rPr>
              <a:t>The </a:t>
            </a:r>
            <a:r>
              <a:rPr lang="en-US" dirty="0" err="1" smtClean="0">
                <a:latin typeface="Century Schoolbook"/>
                <a:cs typeface="Century Schoolbook"/>
              </a:rPr>
              <a:t>sim</a:t>
            </a:r>
            <a:r>
              <a:rPr lang="en-US" dirty="0" smtClean="0">
                <a:latin typeface="Century Schoolbook"/>
                <a:cs typeface="Century Schoolbook"/>
              </a:rPr>
              <a:t> will come up as before, but Trick View will also come up</a:t>
            </a:r>
          </a:p>
          <a:p>
            <a:r>
              <a:rPr lang="en-US" dirty="0" smtClean="0">
                <a:latin typeface="Century Schoolbook"/>
                <a:cs typeface="Century Schoolbook"/>
              </a:rPr>
              <a:t>With the previously saved variable set.</a:t>
            </a:r>
            <a:endParaRPr lang="en-US" dirty="0">
              <a:latin typeface="Century Schoolbook"/>
              <a:cs typeface="Century Schoolbook"/>
            </a:endParaRPr>
          </a:p>
        </p:txBody>
      </p:sp>
    </p:spTree>
    <p:extLst>
      <p:ext uri="{BB962C8B-B14F-4D97-AF65-F5344CB8AC3E}">
        <p14:creationId xmlns:p14="http://schemas.microsoft.com/office/powerpoint/2010/main" val="21279455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828800"/>
            <a:ext cx="9144000" cy="1077218"/>
          </a:xfrm>
          <a:prstGeom prst="rect">
            <a:avLst/>
          </a:prstGeom>
        </p:spPr>
        <p:txBody>
          <a:bodyPr wrap="square">
            <a:spAutoFit/>
          </a:bodyPr>
          <a:lstStyle/>
          <a:p>
            <a:pPr algn="ctr"/>
            <a:r>
              <a:rPr lang="en-US" sz="3200" dirty="0" smtClean="0">
                <a:latin typeface="Century Schoolbook"/>
                <a:cs typeface="Century Schoolbook"/>
              </a:rPr>
              <a:t>State Propagation with</a:t>
            </a:r>
          </a:p>
          <a:p>
            <a:pPr algn="ctr"/>
            <a:r>
              <a:rPr lang="en-US" sz="3200" dirty="0" smtClean="0">
                <a:latin typeface="Century Schoolbook"/>
                <a:cs typeface="Century Schoolbook"/>
              </a:rPr>
              <a:t>Numerical Methods</a:t>
            </a:r>
          </a:p>
        </p:txBody>
      </p:sp>
    </p:spTree>
    <p:extLst>
      <p:ext uri="{BB962C8B-B14F-4D97-AF65-F5344CB8AC3E}">
        <p14:creationId xmlns:p14="http://schemas.microsoft.com/office/powerpoint/2010/main" val="19062075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14400" y="1160292"/>
            <a:ext cx="7560734" cy="1477328"/>
          </a:xfrm>
          <a:prstGeom prst="rect">
            <a:avLst/>
          </a:prstGeom>
        </p:spPr>
        <p:txBody>
          <a:bodyPr wrap="square">
            <a:spAutoFit/>
          </a:bodyPr>
          <a:lstStyle/>
          <a:p>
            <a:r>
              <a:rPr lang="en-US" dirty="0">
                <a:latin typeface="Century Schoolbook"/>
                <a:cs typeface="Century Schoolbook"/>
              </a:rPr>
              <a:t>The </a:t>
            </a:r>
            <a:r>
              <a:rPr lang="en-US" dirty="0" smtClean="0">
                <a:latin typeface="Century Schoolbook"/>
                <a:cs typeface="Century Schoolbook"/>
              </a:rPr>
              <a:t>simulation we’ve thus far created, relies </a:t>
            </a:r>
            <a:r>
              <a:rPr lang="en-US" dirty="0">
                <a:latin typeface="Century Schoolbook"/>
                <a:cs typeface="Century Schoolbook"/>
              </a:rPr>
              <a:t>on the fact that the cannon ball problem has an closed-form </a:t>
            </a:r>
            <a:r>
              <a:rPr lang="en-US" dirty="0" smtClean="0">
                <a:latin typeface="Century Schoolbook"/>
                <a:cs typeface="Century Schoolbook"/>
              </a:rPr>
              <a:t>solution. </a:t>
            </a:r>
            <a:r>
              <a:rPr lang="en-US" dirty="0">
                <a:latin typeface="Century Schoolbook"/>
                <a:cs typeface="Century Schoolbook"/>
              </a:rPr>
              <a:t>F</a:t>
            </a:r>
            <a:r>
              <a:rPr lang="en-US" dirty="0" smtClean="0">
                <a:latin typeface="Century Schoolbook"/>
                <a:cs typeface="Century Schoolbook"/>
              </a:rPr>
              <a:t>rom it, we </a:t>
            </a:r>
            <a:r>
              <a:rPr lang="en-US" dirty="0">
                <a:latin typeface="Century Schoolbook"/>
                <a:cs typeface="Century Schoolbook"/>
              </a:rPr>
              <a:t>can immediately calculate the cannon ball state </a:t>
            </a:r>
            <a:r>
              <a:rPr lang="en-US" dirty="0" smtClean="0">
                <a:latin typeface="Century Schoolbook"/>
                <a:cs typeface="Century Schoolbook"/>
              </a:rPr>
              <a:t>(that is: position</a:t>
            </a:r>
            <a:r>
              <a:rPr lang="en-US" dirty="0">
                <a:latin typeface="Century Schoolbook"/>
                <a:cs typeface="Century Schoolbook"/>
              </a:rPr>
              <a:t>, </a:t>
            </a:r>
            <a:r>
              <a:rPr lang="en-US" dirty="0" smtClean="0">
                <a:latin typeface="Century Schoolbook"/>
                <a:cs typeface="Century Schoolbook"/>
              </a:rPr>
              <a:t>velocity) </a:t>
            </a:r>
            <a:r>
              <a:rPr lang="en-US" dirty="0">
                <a:latin typeface="Century Schoolbook"/>
                <a:cs typeface="Century Schoolbook"/>
              </a:rPr>
              <a:t>at any arbitrary time. In real-world simulation problems, this will </a:t>
            </a:r>
            <a:r>
              <a:rPr lang="en-US" u="sng" dirty="0" smtClean="0">
                <a:latin typeface="Century Schoolbook"/>
                <a:cs typeface="Century Schoolbook"/>
              </a:rPr>
              <a:t>rarely</a:t>
            </a:r>
            <a:r>
              <a:rPr lang="en-US" dirty="0" smtClean="0">
                <a:latin typeface="Century Schoolbook"/>
                <a:cs typeface="Century Schoolbook"/>
              </a:rPr>
              <a:t> be the </a:t>
            </a:r>
            <a:r>
              <a:rPr lang="en-US" dirty="0">
                <a:latin typeface="Century Schoolbook"/>
                <a:cs typeface="Century Schoolbook"/>
              </a:rPr>
              <a:t>case.</a:t>
            </a:r>
          </a:p>
        </p:txBody>
      </p:sp>
      <p:sp>
        <p:nvSpPr>
          <p:cNvPr id="5" name="Rectangle 4"/>
          <p:cNvSpPr/>
          <p:nvPr/>
        </p:nvSpPr>
        <p:spPr>
          <a:xfrm>
            <a:off x="914400" y="2786544"/>
            <a:ext cx="7560734" cy="646331"/>
          </a:xfrm>
          <a:prstGeom prst="rect">
            <a:avLst/>
          </a:prstGeom>
        </p:spPr>
        <p:txBody>
          <a:bodyPr wrap="square">
            <a:spAutoFit/>
          </a:bodyPr>
          <a:lstStyle/>
          <a:p>
            <a:r>
              <a:rPr lang="en-US" dirty="0">
                <a:latin typeface="Century Schoolbook"/>
                <a:cs typeface="Century Schoolbook"/>
              </a:rPr>
              <a:t>In this </a:t>
            </a:r>
            <a:r>
              <a:rPr lang="en-US" dirty="0" smtClean="0">
                <a:latin typeface="Century Schoolbook"/>
                <a:cs typeface="Century Schoolbook"/>
              </a:rPr>
              <a:t>section, we’re going to pretend </a:t>
            </a:r>
            <a:r>
              <a:rPr lang="en-US" dirty="0">
                <a:latin typeface="Century Schoolbook"/>
                <a:cs typeface="Century Schoolbook"/>
              </a:rPr>
              <a:t>that no analytic solution exists </a:t>
            </a:r>
            <a:r>
              <a:rPr lang="en-US" dirty="0" smtClean="0">
                <a:latin typeface="Century Schoolbook"/>
                <a:cs typeface="Century Schoolbook"/>
              </a:rPr>
              <a:t>and model </a:t>
            </a:r>
            <a:r>
              <a:rPr lang="en-US" dirty="0">
                <a:latin typeface="Century Schoolbook"/>
                <a:cs typeface="Century Schoolbook"/>
              </a:rPr>
              <a:t>the cannon ball using </a:t>
            </a:r>
            <a:r>
              <a:rPr lang="en-US" b="1" dirty="0" smtClean="0">
                <a:latin typeface="Century Schoolbook"/>
                <a:cs typeface="Century Schoolbook"/>
              </a:rPr>
              <a:t>numeric-integration</a:t>
            </a:r>
            <a:r>
              <a:rPr lang="en-US" dirty="0" smtClean="0">
                <a:latin typeface="Century Schoolbook"/>
                <a:cs typeface="Century Schoolbook"/>
              </a:rPr>
              <a:t>.</a:t>
            </a:r>
            <a:endParaRPr lang="en-US" dirty="0">
              <a:latin typeface="Century Schoolbook"/>
              <a:cs typeface="Century Schoolbook"/>
            </a:endParaRPr>
          </a:p>
        </p:txBody>
      </p:sp>
      <p:sp>
        <p:nvSpPr>
          <p:cNvPr id="8" name="Rectangle 7"/>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When Analytic Solutions Don’t Exist</a:t>
            </a:r>
            <a:endParaRPr lang="en-US" dirty="0">
              <a:latin typeface="Century Schoolbook"/>
              <a:cs typeface="Century Schoolbook"/>
            </a:endParaRPr>
          </a:p>
        </p:txBody>
      </p:sp>
    </p:spTree>
    <p:extLst>
      <p:ext uri="{BB962C8B-B14F-4D97-AF65-F5344CB8AC3E}">
        <p14:creationId xmlns:p14="http://schemas.microsoft.com/office/powerpoint/2010/main" val="41944145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Updating the Cannon Ball </a:t>
            </a:r>
            <a:r>
              <a:rPr lang="en-US" dirty="0" err="1" smtClean="0">
                <a:latin typeface="Century Schoolbook"/>
                <a:cs typeface="Century Schoolbook"/>
              </a:rPr>
              <a:t>Sim</a:t>
            </a:r>
            <a:r>
              <a:rPr lang="en-US" dirty="0" smtClean="0">
                <a:latin typeface="Century Schoolbook"/>
                <a:cs typeface="Century Schoolbook"/>
              </a:rPr>
              <a:t> to Use Numerical Integration </a:t>
            </a:r>
            <a:endParaRPr lang="en-US" dirty="0">
              <a:latin typeface="Century Schoolbook"/>
              <a:cs typeface="Century Schoolbook"/>
            </a:endParaRPr>
          </a:p>
        </p:txBody>
      </p:sp>
      <p:sp>
        <p:nvSpPr>
          <p:cNvPr id="5" name="Rectangle 4"/>
          <p:cNvSpPr/>
          <p:nvPr/>
        </p:nvSpPr>
        <p:spPr>
          <a:xfrm>
            <a:off x="914400" y="976400"/>
            <a:ext cx="7315200" cy="646331"/>
          </a:xfrm>
          <a:prstGeom prst="rect">
            <a:avLst/>
          </a:prstGeom>
        </p:spPr>
        <p:txBody>
          <a:bodyPr wrap="square">
            <a:spAutoFit/>
          </a:bodyPr>
          <a:lstStyle/>
          <a:p>
            <a:r>
              <a:rPr lang="en-US" dirty="0">
                <a:latin typeface="Century Schoolbook"/>
                <a:cs typeface="Century Schoolbook"/>
              </a:rPr>
              <a:t>Rather than type everything again, we will first "tidy up" </a:t>
            </a:r>
            <a:r>
              <a:rPr lang="en-US" dirty="0" smtClean="0">
                <a:latin typeface="Century Schoolbook"/>
                <a:cs typeface="Century Schoolbook"/>
              </a:rPr>
              <a:t>and copy </a:t>
            </a:r>
            <a:r>
              <a:rPr lang="en-US" dirty="0">
                <a:latin typeface="Century Schoolbook"/>
                <a:cs typeface="Century Schoolbook"/>
              </a:rPr>
              <a:t>the </a:t>
            </a:r>
            <a:r>
              <a:rPr lang="en-US" dirty="0" smtClean="0">
                <a:latin typeface="Century Schoolbook"/>
                <a:cs typeface="Century Schoolbook"/>
              </a:rPr>
              <a:t>simulation. Then we’ll modify it to use numeric integration.</a:t>
            </a:r>
            <a:endParaRPr lang="en-US" dirty="0">
              <a:latin typeface="Century Schoolbook"/>
              <a:cs typeface="Century Schoolbook"/>
            </a:endParaRPr>
          </a:p>
        </p:txBody>
      </p:sp>
      <p:sp>
        <p:nvSpPr>
          <p:cNvPr id="6" name="Rectangle 5"/>
          <p:cNvSpPr/>
          <p:nvPr/>
        </p:nvSpPr>
        <p:spPr>
          <a:xfrm>
            <a:off x="951560" y="2025100"/>
            <a:ext cx="3715681" cy="369332"/>
          </a:xfrm>
          <a:prstGeom prst="rect">
            <a:avLst/>
          </a:prstGeom>
        </p:spPr>
        <p:txBody>
          <a:bodyPr wrap="none">
            <a:spAutoFit/>
          </a:bodyPr>
          <a:lstStyle/>
          <a:p>
            <a:r>
              <a:rPr lang="en-US" dirty="0">
                <a:latin typeface="Century Schoolbook"/>
                <a:cs typeface="Century Schoolbook"/>
              </a:rPr>
              <a:t>T</a:t>
            </a:r>
            <a:r>
              <a:rPr lang="en-US" dirty="0" smtClean="0">
                <a:latin typeface="Century Schoolbook"/>
                <a:cs typeface="Century Schoolbook"/>
              </a:rPr>
              <a:t>o </a:t>
            </a:r>
            <a:r>
              <a:rPr lang="en-US" dirty="0">
                <a:latin typeface="Century Schoolbook"/>
                <a:cs typeface="Century Schoolbook"/>
              </a:rPr>
              <a:t>tidy up, execute the following:</a:t>
            </a:r>
          </a:p>
        </p:txBody>
      </p:sp>
      <p:sp>
        <p:nvSpPr>
          <p:cNvPr id="7" name="Rectangle 6"/>
          <p:cNvSpPr/>
          <p:nvPr/>
        </p:nvSpPr>
        <p:spPr>
          <a:xfrm>
            <a:off x="1066799" y="2411367"/>
            <a:ext cx="5469467" cy="646331"/>
          </a:xfrm>
          <a:prstGeom prst="rect">
            <a:avLst/>
          </a:prstGeom>
          <a:solidFill>
            <a:schemeClr val="bg1">
              <a:lumMod val="95000"/>
            </a:schemeClr>
          </a:solidFill>
          <a:ln w="25400">
            <a:solidFill>
              <a:schemeClr val="tx1">
                <a:lumMod val="65000"/>
                <a:lumOff val="35000"/>
              </a:schemeClr>
            </a:solidFill>
          </a:ln>
          <a:effectLst/>
        </p:spPr>
        <p:txBody>
          <a:bodyPr wrap="square">
            <a:spAutoFit/>
          </a:bodyPr>
          <a:lstStyle/>
          <a:p>
            <a:r>
              <a:rPr lang="en-US" dirty="0">
                <a:solidFill>
                  <a:srgbClr val="000000"/>
                </a:solidFill>
                <a:latin typeface="Consolas"/>
                <a:cs typeface="Consolas"/>
              </a:rPr>
              <a:t>%</a:t>
            </a:r>
            <a:r>
              <a:rPr lang="en-US" dirty="0">
                <a:solidFill>
                  <a:srgbClr val="008000"/>
                </a:solidFill>
                <a:latin typeface="Consolas"/>
                <a:cs typeface="Consolas"/>
              </a:rPr>
              <a:t> cd </a:t>
            </a:r>
            <a:r>
              <a:rPr lang="en-US" dirty="0" smtClean="0">
                <a:solidFill>
                  <a:srgbClr val="008000"/>
                </a:solidFill>
                <a:latin typeface="Consolas"/>
                <a:cs typeface="Consolas"/>
              </a:rPr>
              <a:t>$HOME</a:t>
            </a:r>
            <a:r>
              <a:rPr lang="en-US" dirty="0">
                <a:solidFill>
                  <a:srgbClr val="008000"/>
                </a:solidFill>
                <a:latin typeface="Consolas"/>
                <a:cs typeface="Consolas"/>
              </a:rPr>
              <a:t>/</a:t>
            </a:r>
            <a:r>
              <a:rPr lang="en-US" dirty="0" err="1">
                <a:solidFill>
                  <a:srgbClr val="008000"/>
                </a:solidFill>
                <a:latin typeface="Consolas"/>
                <a:cs typeface="Consolas"/>
              </a:rPr>
              <a:t>trick_sims</a:t>
            </a:r>
            <a:r>
              <a:rPr lang="en-US" dirty="0">
                <a:solidFill>
                  <a:srgbClr val="008000"/>
                </a:solidFill>
                <a:latin typeface="Consolas"/>
                <a:cs typeface="Consolas"/>
              </a:rPr>
              <a:t>/</a:t>
            </a:r>
            <a:r>
              <a:rPr lang="en-US" dirty="0" err="1">
                <a:solidFill>
                  <a:srgbClr val="008000"/>
                </a:solidFill>
                <a:latin typeface="Consolas"/>
                <a:cs typeface="Consolas"/>
              </a:rPr>
              <a:t>SIM_cannon_analytic</a:t>
            </a:r>
            <a:endParaRPr lang="en-US" dirty="0">
              <a:solidFill>
                <a:srgbClr val="008000"/>
              </a:solidFill>
              <a:latin typeface="Consolas"/>
              <a:cs typeface="Consolas"/>
            </a:endParaRPr>
          </a:p>
          <a:p>
            <a:r>
              <a:rPr lang="en-US" dirty="0">
                <a:latin typeface="Consolas"/>
                <a:cs typeface="Consolas"/>
              </a:rPr>
              <a:t>%</a:t>
            </a:r>
            <a:r>
              <a:rPr lang="en-US" dirty="0">
                <a:solidFill>
                  <a:srgbClr val="008000"/>
                </a:solidFill>
                <a:latin typeface="Consolas"/>
                <a:cs typeface="Consolas"/>
              </a:rPr>
              <a:t> make spotless</a:t>
            </a:r>
          </a:p>
        </p:txBody>
      </p:sp>
      <p:sp>
        <p:nvSpPr>
          <p:cNvPr id="8" name="Rectangle 7"/>
          <p:cNvSpPr/>
          <p:nvPr/>
        </p:nvSpPr>
        <p:spPr>
          <a:xfrm>
            <a:off x="1049866" y="3843842"/>
            <a:ext cx="6070601" cy="646331"/>
          </a:xfrm>
          <a:prstGeom prst="rect">
            <a:avLst/>
          </a:prstGeom>
          <a:solidFill>
            <a:schemeClr val="bg1">
              <a:lumMod val="95000"/>
            </a:schemeClr>
          </a:solidFill>
          <a:ln w="25400">
            <a:solidFill>
              <a:schemeClr val="tx1">
                <a:lumMod val="65000"/>
                <a:lumOff val="35000"/>
              </a:schemeClr>
            </a:solidFill>
          </a:ln>
          <a:effectLst/>
        </p:spPr>
        <p:txBody>
          <a:bodyPr wrap="square">
            <a:spAutoFit/>
          </a:bodyPr>
          <a:lstStyle/>
          <a:p>
            <a:r>
              <a:rPr lang="mr-IN" dirty="0">
                <a:solidFill>
                  <a:srgbClr val="000000"/>
                </a:solidFill>
                <a:latin typeface="Consolas"/>
                <a:cs typeface="Consolas"/>
              </a:rPr>
              <a:t>%</a:t>
            </a:r>
            <a:r>
              <a:rPr lang="mr-IN" dirty="0">
                <a:solidFill>
                  <a:srgbClr val="008000"/>
                </a:solidFill>
                <a:latin typeface="Consolas"/>
                <a:cs typeface="Consolas"/>
              </a:rPr>
              <a:t> cd ..</a:t>
            </a:r>
          </a:p>
          <a:p>
            <a:r>
              <a:rPr lang="en-US" dirty="0">
                <a:solidFill>
                  <a:srgbClr val="000000"/>
                </a:solidFill>
                <a:latin typeface="Consolas"/>
                <a:cs typeface="Consolas"/>
              </a:rPr>
              <a:t>%</a:t>
            </a:r>
            <a:r>
              <a:rPr lang="en-US" dirty="0">
                <a:solidFill>
                  <a:srgbClr val="008000"/>
                </a:solidFill>
                <a:latin typeface="Consolas"/>
                <a:cs typeface="Consolas"/>
              </a:rPr>
              <a:t> </a:t>
            </a:r>
            <a:r>
              <a:rPr lang="en-US" dirty="0" err="1">
                <a:solidFill>
                  <a:srgbClr val="008000"/>
                </a:solidFill>
                <a:latin typeface="Consolas"/>
                <a:cs typeface="Consolas"/>
              </a:rPr>
              <a:t>cp</a:t>
            </a:r>
            <a:r>
              <a:rPr lang="en-US" dirty="0">
                <a:solidFill>
                  <a:srgbClr val="008000"/>
                </a:solidFill>
                <a:latin typeface="Consolas"/>
                <a:cs typeface="Consolas"/>
              </a:rPr>
              <a:t> -r </a:t>
            </a:r>
            <a:r>
              <a:rPr lang="en-US" dirty="0" err="1">
                <a:solidFill>
                  <a:srgbClr val="008000"/>
                </a:solidFill>
                <a:latin typeface="Consolas"/>
                <a:cs typeface="Consolas"/>
              </a:rPr>
              <a:t>SIM_cannon_analytic</a:t>
            </a:r>
            <a:r>
              <a:rPr lang="en-US" dirty="0">
                <a:solidFill>
                  <a:srgbClr val="008000"/>
                </a:solidFill>
                <a:latin typeface="Consolas"/>
                <a:cs typeface="Consolas"/>
              </a:rPr>
              <a:t> </a:t>
            </a:r>
            <a:r>
              <a:rPr lang="en-US" dirty="0" err="1" smtClean="0">
                <a:solidFill>
                  <a:srgbClr val="008000"/>
                </a:solidFill>
                <a:latin typeface="Consolas"/>
                <a:cs typeface="Consolas"/>
              </a:rPr>
              <a:t>SIM_cannon_numeric</a:t>
            </a:r>
            <a:endParaRPr lang="en-US" dirty="0">
              <a:solidFill>
                <a:srgbClr val="008000"/>
              </a:solidFill>
              <a:latin typeface="Consolas"/>
              <a:cs typeface="Consolas"/>
            </a:endParaRPr>
          </a:p>
        </p:txBody>
      </p:sp>
      <p:sp>
        <p:nvSpPr>
          <p:cNvPr id="9" name="Rectangle 8"/>
          <p:cNvSpPr/>
          <p:nvPr/>
        </p:nvSpPr>
        <p:spPr>
          <a:xfrm>
            <a:off x="951560" y="3474510"/>
            <a:ext cx="5028202" cy="369332"/>
          </a:xfrm>
          <a:prstGeom prst="rect">
            <a:avLst/>
          </a:prstGeom>
        </p:spPr>
        <p:txBody>
          <a:bodyPr wrap="none">
            <a:spAutoFit/>
          </a:bodyPr>
          <a:lstStyle/>
          <a:p>
            <a:r>
              <a:rPr lang="en-US" dirty="0">
                <a:latin typeface="Century Schoolbook"/>
                <a:cs typeface="Century Schoolbook"/>
              </a:rPr>
              <a:t>C</a:t>
            </a:r>
            <a:r>
              <a:rPr lang="en-US" dirty="0" smtClean="0">
                <a:latin typeface="Century Schoolbook"/>
                <a:cs typeface="Century Schoolbook"/>
              </a:rPr>
              <a:t>opy the </a:t>
            </a:r>
            <a:r>
              <a:rPr lang="en-US" dirty="0" err="1">
                <a:latin typeface="Century Schoolbook"/>
                <a:cs typeface="Century Schoolbook"/>
              </a:rPr>
              <a:t>sim</a:t>
            </a:r>
            <a:r>
              <a:rPr lang="en-US" dirty="0">
                <a:latin typeface="Century Schoolbook"/>
                <a:cs typeface="Century Schoolbook"/>
              </a:rPr>
              <a:t> </a:t>
            </a:r>
            <a:r>
              <a:rPr lang="en-US" dirty="0" smtClean="0">
                <a:latin typeface="Century Schoolbook"/>
                <a:cs typeface="Century Schoolbook"/>
              </a:rPr>
              <a:t>directory, giving it a new name.</a:t>
            </a:r>
            <a:endParaRPr lang="en-US" dirty="0">
              <a:latin typeface="Century Schoolbook"/>
              <a:cs typeface="Century Schoolbook"/>
            </a:endParaRPr>
          </a:p>
        </p:txBody>
      </p:sp>
      <p:sp>
        <p:nvSpPr>
          <p:cNvPr id="11" name="Rectangle 10"/>
          <p:cNvSpPr/>
          <p:nvPr/>
        </p:nvSpPr>
        <p:spPr>
          <a:xfrm>
            <a:off x="631963" y="2394432"/>
            <a:ext cx="417903" cy="369332"/>
          </a:xfrm>
          <a:prstGeom prst="rect">
            <a:avLst/>
          </a:prstGeom>
        </p:spPr>
        <p:txBody>
          <a:bodyPr wrap="square">
            <a:spAutoFit/>
          </a:bodyPr>
          <a:lstStyle/>
          <a:p>
            <a:r>
              <a:rPr lang="en-US" dirty="0"/>
              <a:t>👉</a:t>
            </a:r>
          </a:p>
        </p:txBody>
      </p:sp>
      <p:sp>
        <p:nvSpPr>
          <p:cNvPr id="12" name="Rectangle 11"/>
          <p:cNvSpPr/>
          <p:nvPr/>
        </p:nvSpPr>
        <p:spPr>
          <a:xfrm>
            <a:off x="631963" y="3843842"/>
            <a:ext cx="417903" cy="369332"/>
          </a:xfrm>
          <a:prstGeom prst="rect">
            <a:avLst/>
          </a:prstGeom>
        </p:spPr>
        <p:txBody>
          <a:bodyPr wrap="square">
            <a:spAutoFit/>
          </a:bodyPr>
          <a:lstStyle/>
          <a:p>
            <a:r>
              <a:rPr lang="en-US" dirty="0"/>
              <a:t>👉</a:t>
            </a:r>
          </a:p>
        </p:txBody>
      </p:sp>
    </p:spTree>
    <p:extLst>
      <p:ext uri="{BB962C8B-B14F-4D97-AF65-F5344CB8AC3E}">
        <p14:creationId xmlns:p14="http://schemas.microsoft.com/office/powerpoint/2010/main" val="19251557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1289639"/>
            <a:ext cx="6942667" cy="923330"/>
          </a:xfrm>
          <a:prstGeom prst="rect">
            <a:avLst/>
          </a:prstGeom>
        </p:spPr>
        <p:txBody>
          <a:bodyPr wrap="square">
            <a:spAutoFit/>
          </a:bodyPr>
          <a:lstStyle/>
          <a:p>
            <a:r>
              <a:rPr lang="en-US" dirty="0">
                <a:latin typeface="Century Schoolbook"/>
                <a:cs typeface="Century Schoolbook"/>
              </a:rPr>
              <a:t>To provide simulation developers with a means of getting data into and out of these algorithms, Trick defines the following two job classes</a:t>
            </a:r>
            <a:r>
              <a:rPr lang="en-US" dirty="0" smtClean="0">
                <a:latin typeface="Century Schoolbook"/>
                <a:cs typeface="Century Schoolbook"/>
              </a:rPr>
              <a:t>:</a:t>
            </a:r>
            <a:endParaRPr lang="en-US" dirty="0">
              <a:latin typeface="Century Schoolbook"/>
              <a:cs typeface="Century Schoolbook"/>
            </a:endParaRPr>
          </a:p>
        </p:txBody>
      </p:sp>
      <p:sp>
        <p:nvSpPr>
          <p:cNvPr id="3" name="Rectangle 2"/>
          <p:cNvSpPr/>
          <p:nvPr/>
        </p:nvSpPr>
        <p:spPr>
          <a:xfrm>
            <a:off x="1371600" y="2402433"/>
            <a:ext cx="6747933" cy="1200329"/>
          </a:xfrm>
          <a:prstGeom prst="rect">
            <a:avLst/>
          </a:prstGeom>
        </p:spPr>
        <p:txBody>
          <a:bodyPr wrap="square">
            <a:spAutoFit/>
          </a:bodyPr>
          <a:lstStyle/>
          <a:p>
            <a:pPr marL="285750" indent="-285750">
              <a:buFont typeface="Arial"/>
              <a:buChar char="•"/>
            </a:pPr>
            <a:r>
              <a:rPr lang="en-US" b="1" dirty="0">
                <a:latin typeface="Century Schoolbook"/>
                <a:cs typeface="Century Schoolbook"/>
              </a:rPr>
              <a:t>derivative</a:t>
            </a:r>
            <a:r>
              <a:rPr lang="en-US" dirty="0">
                <a:latin typeface="Century Schoolbook"/>
                <a:cs typeface="Century Schoolbook"/>
              </a:rPr>
              <a:t> class jobs - for calculating the state time derivatives.</a:t>
            </a:r>
          </a:p>
          <a:p>
            <a:pPr marL="285750" indent="-285750">
              <a:buFont typeface="Arial"/>
              <a:buChar char="•"/>
            </a:pPr>
            <a:r>
              <a:rPr lang="en-US" b="1" dirty="0">
                <a:latin typeface="Century Schoolbook"/>
                <a:cs typeface="Century Schoolbook"/>
              </a:rPr>
              <a:t>integration</a:t>
            </a:r>
            <a:r>
              <a:rPr lang="en-US" dirty="0">
                <a:latin typeface="Century Schoolbook"/>
                <a:cs typeface="Century Schoolbook"/>
              </a:rPr>
              <a:t> class jobs - for integrating the state time derivatives from time </a:t>
            </a:r>
            <a:r>
              <a:rPr lang="en-US" dirty="0" smtClean="0">
                <a:latin typeface="Century Schoolbook"/>
                <a:cs typeface="Century Schoolbook"/>
              </a:rPr>
              <a:t>t</a:t>
            </a:r>
            <a:r>
              <a:rPr lang="en-US" baseline="-25000" dirty="0" smtClean="0">
                <a:latin typeface="Century Schoolbook"/>
                <a:cs typeface="Century Schoolbook"/>
              </a:rPr>
              <a:t>n</a:t>
            </a:r>
            <a:r>
              <a:rPr lang="en-US" baseline="-25000" dirty="0">
                <a:latin typeface="Century Schoolbook"/>
                <a:cs typeface="Century Schoolbook"/>
              </a:rPr>
              <a:t>-</a:t>
            </a:r>
            <a:r>
              <a:rPr lang="en-US" baseline="-25000" dirty="0" smtClean="0">
                <a:latin typeface="Century Schoolbook"/>
                <a:cs typeface="Century Schoolbook"/>
              </a:rPr>
              <a:t>1 </a:t>
            </a:r>
            <a:r>
              <a:rPr lang="en-US" dirty="0">
                <a:latin typeface="Century Schoolbook"/>
                <a:cs typeface="Century Schoolbook"/>
              </a:rPr>
              <a:t>to </a:t>
            </a:r>
            <a:r>
              <a:rPr lang="en-US" dirty="0" err="1" smtClean="0">
                <a:latin typeface="Century Schoolbook"/>
                <a:cs typeface="Century Schoolbook"/>
              </a:rPr>
              <a:t>t</a:t>
            </a:r>
            <a:r>
              <a:rPr lang="en-US" baseline="-25000" dirty="0" err="1" smtClean="0">
                <a:latin typeface="Century Schoolbook"/>
                <a:cs typeface="Century Schoolbook"/>
              </a:rPr>
              <a:t>n</a:t>
            </a:r>
            <a:r>
              <a:rPr lang="en-US" dirty="0" smtClean="0">
                <a:latin typeface="Century Schoolbook"/>
                <a:cs typeface="Century Schoolbook"/>
              </a:rPr>
              <a:t>, </a:t>
            </a:r>
            <a:r>
              <a:rPr lang="en-US" dirty="0">
                <a:latin typeface="Century Schoolbook"/>
                <a:cs typeface="Century Schoolbook"/>
              </a:rPr>
              <a:t>to produce the next state.</a:t>
            </a:r>
          </a:p>
        </p:txBody>
      </p:sp>
      <p:sp>
        <p:nvSpPr>
          <p:cNvPr id="6" name="Rectangle 5"/>
          <p:cNvSpPr/>
          <p:nvPr/>
        </p:nvSpPr>
        <p:spPr>
          <a:xfrm>
            <a:off x="914400" y="3850867"/>
            <a:ext cx="6536268" cy="646331"/>
          </a:xfrm>
          <a:prstGeom prst="rect">
            <a:avLst/>
          </a:prstGeom>
        </p:spPr>
        <p:txBody>
          <a:bodyPr wrap="square">
            <a:spAutoFit/>
          </a:bodyPr>
          <a:lstStyle/>
          <a:p>
            <a:r>
              <a:rPr lang="en-US" dirty="0">
                <a:latin typeface="Century Schoolbook"/>
                <a:cs typeface="Century Schoolbook"/>
              </a:rPr>
              <a:t>A special </a:t>
            </a:r>
            <a:r>
              <a:rPr lang="en-US" b="1" dirty="0" err="1">
                <a:latin typeface="Century Schoolbook"/>
                <a:cs typeface="Century Schoolbook"/>
              </a:rPr>
              <a:t>integ_loop</a:t>
            </a:r>
            <a:r>
              <a:rPr lang="en-US" dirty="0">
                <a:latin typeface="Century Schoolbook"/>
                <a:cs typeface="Century Schoolbook"/>
              </a:rPr>
              <a:t> job scheduler coordinates the calls to these </a:t>
            </a:r>
            <a:r>
              <a:rPr lang="en-US" dirty="0" smtClean="0">
                <a:latin typeface="Century Schoolbook"/>
                <a:cs typeface="Century Schoolbook"/>
              </a:rPr>
              <a:t>jobs </a:t>
            </a:r>
            <a:r>
              <a:rPr lang="en-US" b="1" dirty="0">
                <a:latin typeface="Century Schoolbook"/>
                <a:cs typeface="Century Schoolbook"/>
              </a:rPr>
              <a:t>derivative</a:t>
            </a:r>
            <a:r>
              <a:rPr lang="en-US" dirty="0">
                <a:latin typeface="Century Schoolbook"/>
                <a:cs typeface="Century Schoolbook"/>
              </a:rPr>
              <a:t> </a:t>
            </a:r>
            <a:r>
              <a:rPr lang="en-US" dirty="0" smtClean="0">
                <a:latin typeface="Century Schoolbook"/>
                <a:cs typeface="Century Schoolbook"/>
              </a:rPr>
              <a:t>and </a:t>
            </a:r>
            <a:r>
              <a:rPr lang="en-US" b="1" dirty="0">
                <a:latin typeface="Century Schoolbook"/>
                <a:cs typeface="Century Schoolbook"/>
              </a:rPr>
              <a:t>integration</a:t>
            </a:r>
            <a:r>
              <a:rPr lang="en-US" dirty="0">
                <a:latin typeface="Century Schoolbook"/>
                <a:cs typeface="Century Schoolbook"/>
              </a:rPr>
              <a:t> </a:t>
            </a:r>
            <a:r>
              <a:rPr lang="en-US" dirty="0" smtClean="0">
                <a:latin typeface="Century Schoolbook"/>
                <a:cs typeface="Century Schoolbook"/>
              </a:rPr>
              <a:t>jobs.</a:t>
            </a:r>
            <a:endParaRPr lang="en-US" dirty="0">
              <a:latin typeface="Century Schoolbook"/>
              <a:cs typeface="Century Schoolbook"/>
            </a:endParaRPr>
          </a:p>
        </p:txBody>
      </p:sp>
      <p:sp>
        <p:nvSpPr>
          <p:cNvPr id="7" name="Rectangle 6"/>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Job Classes for Numerical Integration</a:t>
            </a:r>
            <a:endParaRPr lang="en-US" dirty="0">
              <a:latin typeface="Century Schoolbook"/>
              <a:cs typeface="Century Schoolbook"/>
            </a:endParaRPr>
          </a:p>
        </p:txBody>
      </p:sp>
    </p:spTree>
    <p:extLst>
      <p:ext uri="{BB962C8B-B14F-4D97-AF65-F5344CB8AC3E}">
        <p14:creationId xmlns:p14="http://schemas.microsoft.com/office/powerpoint/2010/main" val="22285793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14400" y="1828800"/>
            <a:ext cx="5600700" cy="3017520"/>
          </a:xfrm>
          <a:prstGeom prst="rect">
            <a:avLst/>
          </a:prstGeom>
          <a:ln>
            <a:solidFill>
              <a:schemeClr val="bg1">
                <a:lumMod val="85000"/>
              </a:schemeClr>
            </a:solidFill>
          </a:ln>
          <a:effectLst>
            <a:outerShdw blurRad="101600" dist="38100" dir="2700000" algn="tl" rotWithShape="0">
              <a:schemeClr val="bg1">
                <a:lumMod val="85000"/>
                <a:alpha val="43000"/>
              </a:schemeClr>
            </a:outerShdw>
          </a:effectLst>
        </p:spPr>
      </p:pic>
      <p:grpSp>
        <p:nvGrpSpPr>
          <p:cNvPr id="2" name="Group 1"/>
          <p:cNvGrpSpPr/>
          <p:nvPr/>
        </p:nvGrpSpPr>
        <p:grpSpPr>
          <a:xfrm>
            <a:off x="6858000" y="2286000"/>
            <a:ext cx="1913175" cy="1908431"/>
            <a:chOff x="6858000" y="2286000"/>
            <a:chExt cx="1913175" cy="1908431"/>
          </a:xfrm>
        </p:grpSpPr>
        <p:grpSp>
          <p:nvGrpSpPr>
            <p:cNvPr id="6" name="Group 5"/>
            <p:cNvGrpSpPr/>
            <p:nvPr/>
          </p:nvGrpSpPr>
          <p:grpSpPr>
            <a:xfrm>
              <a:off x="7809661" y="2286000"/>
              <a:ext cx="285750" cy="211434"/>
              <a:chOff x="4399272" y="296302"/>
              <a:chExt cx="696451" cy="523568"/>
            </a:xfrm>
          </p:grpSpPr>
          <p:sp>
            <p:nvSpPr>
              <p:cNvPr id="44" name="Rounded Rectangle 43"/>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ight Triangle 44"/>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ounded Rectangle 45"/>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7" name="Straight Connector 6"/>
            <p:cNvCxnSpPr>
              <a:endCxn id="40" idx="0"/>
            </p:cNvCxnSpPr>
            <p:nvPr/>
          </p:nvCxnSpPr>
          <p:spPr>
            <a:xfrm flipH="1">
              <a:off x="7442860" y="3141589"/>
              <a:ext cx="106477" cy="7115"/>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a:endCxn id="32" idx="0"/>
            </p:cNvCxnSpPr>
            <p:nvPr/>
          </p:nvCxnSpPr>
          <p:spPr>
            <a:xfrm>
              <a:off x="7463783" y="3442018"/>
              <a:ext cx="458903" cy="119873"/>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7295913" y="2714931"/>
              <a:ext cx="285750" cy="211434"/>
              <a:chOff x="4399272" y="296302"/>
              <a:chExt cx="696451" cy="523568"/>
            </a:xfrm>
          </p:grpSpPr>
          <p:sp>
            <p:nvSpPr>
              <p:cNvPr id="41" name="Rounded Rectangle 40"/>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ight Triangle 41"/>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ounded Rectangle 42"/>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7299985" y="3119255"/>
              <a:ext cx="285750" cy="211434"/>
              <a:chOff x="4399272" y="296302"/>
              <a:chExt cx="696451" cy="523568"/>
            </a:xfrm>
          </p:grpSpPr>
          <p:sp>
            <p:nvSpPr>
              <p:cNvPr id="38" name="Rounded Rectangle 37"/>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ight Triangle 38"/>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ounded Rectangle 39"/>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6858000" y="3558825"/>
              <a:ext cx="285750" cy="211434"/>
              <a:chOff x="4399272" y="296302"/>
              <a:chExt cx="696451" cy="523568"/>
            </a:xfrm>
          </p:grpSpPr>
          <p:sp>
            <p:nvSpPr>
              <p:cNvPr id="35" name="Rounded Rectangle 34"/>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ight Triangle 35"/>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ounded Rectangle 36"/>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7779810" y="3561890"/>
              <a:ext cx="285750" cy="211434"/>
              <a:chOff x="4399272" y="296302"/>
              <a:chExt cx="696451" cy="523568"/>
            </a:xfrm>
          </p:grpSpPr>
          <p:sp>
            <p:nvSpPr>
              <p:cNvPr id="32" name="Rounded Rectangle 31"/>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ight Triangle 32"/>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ounded Rectangle 33"/>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3" name="Straight Connector 12"/>
            <p:cNvCxnSpPr>
              <a:stCxn id="37" idx="2"/>
              <a:endCxn id="26" idx="0"/>
            </p:cNvCxnSpPr>
            <p:nvPr/>
          </p:nvCxnSpPr>
          <p:spPr>
            <a:xfrm>
              <a:off x="7000875" y="3770259"/>
              <a:ext cx="709" cy="182627"/>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a:endCxn id="35" idx="0"/>
            </p:cNvCxnSpPr>
            <p:nvPr/>
          </p:nvCxnSpPr>
          <p:spPr>
            <a:xfrm flipH="1">
              <a:off x="7000875" y="3442018"/>
              <a:ext cx="462908" cy="116808"/>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a:endCxn id="41" idx="0"/>
            </p:cNvCxnSpPr>
            <p:nvPr/>
          </p:nvCxnSpPr>
          <p:spPr>
            <a:xfrm flipH="1">
              <a:off x="7438788" y="2584437"/>
              <a:ext cx="528667" cy="130494"/>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8485425" y="2715428"/>
              <a:ext cx="285750" cy="211434"/>
              <a:chOff x="4399272" y="296302"/>
              <a:chExt cx="696451" cy="523568"/>
            </a:xfrm>
          </p:grpSpPr>
          <p:sp>
            <p:nvSpPr>
              <p:cNvPr id="29" name="Rounded Rectangle 28"/>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ight Triangle 29"/>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7" name="Straight Connector 16"/>
            <p:cNvCxnSpPr>
              <a:endCxn id="29" idx="0"/>
            </p:cNvCxnSpPr>
            <p:nvPr/>
          </p:nvCxnSpPr>
          <p:spPr>
            <a:xfrm>
              <a:off x="7967455" y="2584437"/>
              <a:ext cx="660845" cy="130991"/>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6919220" y="3945676"/>
              <a:ext cx="173434" cy="248755"/>
              <a:chOff x="6638333" y="2395121"/>
              <a:chExt cx="422705" cy="615986"/>
            </a:xfrm>
            <a:effectLst>
              <a:glow rad="317500">
                <a:srgbClr val="FFFF00">
                  <a:alpha val="15000"/>
                </a:srgbClr>
              </a:glow>
            </a:effectLst>
          </p:grpSpPr>
          <p:sp>
            <p:nvSpPr>
              <p:cNvPr id="26" name="Rectangle 25"/>
              <p:cNvSpPr/>
              <p:nvPr/>
            </p:nvSpPr>
            <p:spPr>
              <a:xfrm>
                <a:off x="6638333" y="2412976"/>
                <a:ext cx="401484" cy="598131"/>
              </a:xfrm>
              <a:prstGeom prst="rect">
                <a:avLst/>
              </a:prstGeom>
              <a:solidFill>
                <a:schemeClr val="accent2">
                  <a:lumMod val="20000"/>
                  <a:lumOff val="8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ight Triangle 26"/>
              <p:cNvSpPr/>
              <p:nvPr/>
            </p:nvSpPr>
            <p:spPr>
              <a:xfrm flipH="1" flipV="1">
                <a:off x="6851467" y="2395121"/>
                <a:ext cx="209571" cy="199139"/>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ight Triangle 27"/>
              <p:cNvSpPr/>
              <p:nvPr/>
            </p:nvSpPr>
            <p:spPr>
              <a:xfrm>
                <a:off x="6873693" y="2412974"/>
                <a:ext cx="166124" cy="165411"/>
              </a:xfrm>
              <a:prstGeom prst="rtTriangle">
                <a:avLst/>
              </a:prstGeom>
              <a:solidFill>
                <a:schemeClr val="accent2">
                  <a:lumMod val="60000"/>
                  <a:lumOff val="4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TextBox 18"/>
            <p:cNvSpPr txBox="1"/>
            <p:nvPr/>
          </p:nvSpPr>
          <p:spPr>
            <a:xfrm>
              <a:off x="6887304" y="3630016"/>
              <a:ext cx="221226" cy="97984"/>
            </a:xfrm>
            <a:prstGeom prst="rect">
              <a:avLst/>
            </a:prstGeom>
            <a:noFill/>
          </p:spPr>
          <p:txBody>
            <a:bodyPr wrap="none" lIns="0" tIns="0" rIns="0" bIns="0" rtlCol="0">
              <a:noAutofit/>
            </a:bodyPr>
            <a:lstStyle/>
            <a:p>
              <a:pPr algn="ctr"/>
              <a:r>
                <a:rPr lang="en-US" sz="600" dirty="0" smtClean="0"/>
                <a:t>include</a:t>
              </a:r>
              <a:endParaRPr lang="en-US" sz="600" dirty="0"/>
            </a:p>
          </p:txBody>
        </p:sp>
        <p:sp>
          <p:nvSpPr>
            <p:cNvPr id="20" name="TextBox 19"/>
            <p:cNvSpPr txBox="1"/>
            <p:nvPr/>
          </p:nvSpPr>
          <p:spPr>
            <a:xfrm>
              <a:off x="7812073" y="3630016"/>
              <a:ext cx="221226" cy="97984"/>
            </a:xfrm>
            <a:prstGeom prst="rect">
              <a:avLst/>
            </a:prstGeom>
            <a:noFill/>
          </p:spPr>
          <p:txBody>
            <a:bodyPr wrap="none" lIns="0" tIns="0" rIns="0" bIns="0" rtlCol="0">
              <a:noAutofit/>
            </a:bodyPr>
            <a:lstStyle/>
            <a:p>
              <a:pPr algn="ctr"/>
              <a:r>
                <a:rPr lang="en-US" sz="600" dirty="0" err="1" smtClean="0"/>
                <a:t>src</a:t>
              </a:r>
              <a:endParaRPr lang="en-US" sz="600" dirty="0"/>
            </a:p>
          </p:txBody>
        </p:sp>
        <p:sp>
          <p:nvSpPr>
            <p:cNvPr id="21" name="TextBox 20"/>
            <p:cNvSpPr txBox="1"/>
            <p:nvPr/>
          </p:nvSpPr>
          <p:spPr>
            <a:xfrm>
              <a:off x="7332247" y="3202515"/>
              <a:ext cx="221226" cy="97984"/>
            </a:xfrm>
            <a:prstGeom prst="rect">
              <a:avLst/>
            </a:prstGeom>
            <a:noFill/>
          </p:spPr>
          <p:txBody>
            <a:bodyPr wrap="none" lIns="0" tIns="0" rIns="0" bIns="0" rtlCol="0">
              <a:noAutofit/>
            </a:bodyPr>
            <a:lstStyle/>
            <a:p>
              <a:pPr algn="ctr"/>
              <a:r>
                <a:rPr lang="en-US" sz="600" dirty="0" smtClean="0"/>
                <a:t>cannon</a:t>
              </a:r>
              <a:endParaRPr lang="en-US" sz="600" dirty="0"/>
            </a:p>
          </p:txBody>
        </p:sp>
        <p:sp>
          <p:nvSpPr>
            <p:cNvPr id="22" name="TextBox 21"/>
            <p:cNvSpPr txBox="1"/>
            <p:nvPr/>
          </p:nvSpPr>
          <p:spPr>
            <a:xfrm>
              <a:off x="7328175" y="2798932"/>
              <a:ext cx="221226" cy="97984"/>
            </a:xfrm>
            <a:prstGeom prst="rect">
              <a:avLst/>
            </a:prstGeom>
            <a:noFill/>
          </p:spPr>
          <p:txBody>
            <a:bodyPr wrap="none" lIns="0" tIns="0" rIns="0" bIns="0" rtlCol="0">
              <a:noAutofit/>
            </a:bodyPr>
            <a:lstStyle/>
            <a:p>
              <a:pPr algn="ctr"/>
              <a:r>
                <a:rPr lang="en-US" sz="600" dirty="0" smtClean="0"/>
                <a:t>models</a:t>
              </a:r>
              <a:endParaRPr lang="en-US" sz="600" dirty="0"/>
            </a:p>
          </p:txBody>
        </p:sp>
        <p:sp>
          <p:nvSpPr>
            <p:cNvPr id="23" name="TextBox 22"/>
            <p:cNvSpPr txBox="1"/>
            <p:nvPr/>
          </p:nvSpPr>
          <p:spPr>
            <a:xfrm>
              <a:off x="7850684" y="2350433"/>
              <a:ext cx="221226" cy="97984"/>
            </a:xfrm>
            <a:prstGeom prst="rect">
              <a:avLst/>
            </a:prstGeom>
            <a:noFill/>
          </p:spPr>
          <p:txBody>
            <a:bodyPr wrap="none" lIns="0" tIns="0" rIns="0" bIns="0" rtlCol="0">
              <a:noAutofit/>
            </a:bodyPr>
            <a:lstStyle/>
            <a:p>
              <a:pPr algn="ctr"/>
              <a:r>
                <a:rPr lang="en-US" sz="600" dirty="0" err="1" smtClean="0"/>
                <a:t>Sim_cannon_numeric</a:t>
              </a:r>
              <a:endParaRPr lang="en-US" sz="600" dirty="0"/>
            </a:p>
          </p:txBody>
        </p:sp>
        <p:sp>
          <p:nvSpPr>
            <p:cNvPr id="24" name="TextBox 23"/>
            <p:cNvSpPr txBox="1"/>
            <p:nvPr/>
          </p:nvSpPr>
          <p:spPr>
            <a:xfrm>
              <a:off x="8514629" y="2789016"/>
              <a:ext cx="221226" cy="97984"/>
            </a:xfrm>
            <a:prstGeom prst="rect">
              <a:avLst/>
            </a:prstGeom>
            <a:noFill/>
          </p:spPr>
          <p:txBody>
            <a:bodyPr wrap="none" lIns="0" tIns="0" rIns="0" bIns="0" rtlCol="0">
              <a:noAutofit/>
            </a:bodyPr>
            <a:lstStyle/>
            <a:p>
              <a:pPr algn="ctr"/>
              <a:r>
                <a:rPr lang="en-US" sz="600" dirty="0" err="1" smtClean="0"/>
                <a:t>Run_test</a:t>
              </a:r>
              <a:endParaRPr lang="en-US" sz="600" dirty="0"/>
            </a:p>
          </p:txBody>
        </p:sp>
        <p:cxnSp>
          <p:nvCxnSpPr>
            <p:cNvPr id="25" name="Straight Connector 24"/>
            <p:cNvCxnSpPr>
              <a:stCxn id="43" idx="2"/>
              <a:endCxn id="40" idx="0"/>
            </p:cNvCxnSpPr>
            <p:nvPr/>
          </p:nvCxnSpPr>
          <p:spPr>
            <a:xfrm>
              <a:off x="7438788" y="2926365"/>
              <a:ext cx="4072" cy="222339"/>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sp>
        <p:nvSpPr>
          <p:cNvPr id="47" name="Rectangle 46"/>
          <p:cNvSpPr/>
          <p:nvPr/>
        </p:nvSpPr>
        <p:spPr>
          <a:xfrm>
            <a:off x="914400" y="1551801"/>
            <a:ext cx="1538402" cy="276999"/>
          </a:xfrm>
          <a:prstGeom prst="rect">
            <a:avLst/>
          </a:prstGeom>
        </p:spPr>
        <p:txBody>
          <a:bodyPr wrap="none">
            <a:spAutoFit/>
          </a:bodyPr>
          <a:lstStyle/>
          <a:p>
            <a:r>
              <a:rPr lang="en-US" sz="1200" dirty="0" err="1">
                <a:latin typeface="Consolas"/>
                <a:cs typeface="Consolas"/>
              </a:rPr>
              <a:t>c</a:t>
            </a:r>
            <a:r>
              <a:rPr lang="en-US" sz="1200" dirty="0" err="1" smtClean="0">
                <a:latin typeface="Consolas"/>
                <a:cs typeface="Consolas"/>
              </a:rPr>
              <a:t>annon_numeric.h</a:t>
            </a:r>
            <a:r>
              <a:rPr lang="en-US" sz="1200" dirty="0" smtClean="0">
                <a:latin typeface="Consolas"/>
                <a:cs typeface="Consolas"/>
              </a:rPr>
              <a:t>  </a:t>
            </a:r>
            <a:endParaRPr lang="en-US" sz="1200" dirty="0">
              <a:latin typeface="Consolas"/>
              <a:cs typeface="Consolas"/>
            </a:endParaRPr>
          </a:p>
        </p:txBody>
      </p:sp>
      <p:sp>
        <p:nvSpPr>
          <p:cNvPr id="48" name="Rectangle 47"/>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Interface Specifically for Numeric Job Functions</a:t>
            </a:r>
            <a:endParaRPr lang="en-US" dirty="0">
              <a:latin typeface="Century Schoolbook"/>
              <a:cs typeface="Century Schoolbook"/>
            </a:endParaRPr>
          </a:p>
        </p:txBody>
      </p:sp>
    </p:spTree>
    <p:extLst>
      <p:ext uri="{BB962C8B-B14F-4D97-AF65-F5344CB8AC3E}">
        <p14:creationId xmlns:p14="http://schemas.microsoft.com/office/powerpoint/2010/main" val="14500975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14400" y="1869294"/>
            <a:ext cx="1442147" cy="276999"/>
          </a:xfrm>
          <a:prstGeom prst="rect">
            <a:avLst/>
          </a:prstGeom>
        </p:spPr>
        <p:txBody>
          <a:bodyPr wrap="none">
            <a:spAutoFit/>
          </a:bodyPr>
          <a:lstStyle/>
          <a:p>
            <a:r>
              <a:rPr lang="en-US" sz="1200" dirty="0" err="1">
                <a:latin typeface="Helvetica"/>
                <a:cs typeface="Helvetica"/>
              </a:rPr>
              <a:t>c</a:t>
            </a:r>
            <a:r>
              <a:rPr lang="en-US" sz="1200" dirty="0" err="1" smtClean="0">
                <a:latin typeface="Helvetica"/>
                <a:cs typeface="Helvetica"/>
              </a:rPr>
              <a:t>annon_numeric.c</a:t>
            </a:r>
            <a:endParaRPr lang="en-US" sz="1200" dirty="0">
              <a:latin typeface="Helvetica"/>
              <a:cs typeface="Helvetica"/>
            </a:endParaRPr>
          </a:p>
        </p:txBody>
      </p:sp>
      <p:sp>
        <p:nvSpPr>
          <p:cNvPr id="6" name="Rectangle 5"/>
          <p:cNvSpPr/>
          <p:nvPr/>
        </p:nvSpPr>
        <p:spPr>
          <a:xfrm>
            <a:off x="0" y="365760"/>
            <a:ext cx="9143999" cy="369332"/>
          </a:xfrm>
          <a:prstGeom prst="rect">
            <a:avLst/>
          </a:prstGeom>
        </p:spPr>
        <p:txBody>
          <a:bodyPr wrap="square">
            <a:spAutoFit/>
          </a:bodyPr>
          <a:lstStyle/>
          <a:p>
            <a:pPr algn="ctr"/>
            <a:r>
              <a:rPr lang="en-US" dirty="0" smtClean="0">
                <a:latin typeface="Century Schoolbook"/>
                <a:cs typeface="Century Schoolbook"/>
              </a:rPr>
              <a:t>Start of Cannonball Numeric Approach</a:t>
            </a:r>
            <a:endParaRPr lang="en-US" dirty="0">
              <a:latin typeface="Century Schoolbook"/>
              <a:cs typeface="Century Schoolbook"/>
            </a:endParaRPr>
          </a:p>
        </p:txBody>
      </p:sp>
      <p:grpSp>
        <p:nvGrpSpPr>
          <p:cNvPr id="53" name="Group 52"/>
          <p:cNvGrpSpPr/>
          <p:nvPr/>
        </p:nvGrpSpPr>
        <p:grpSpPr>
          <a:xfrm>
            <a:off x="6858000" y="2286000"/>
            <a:ext cx="1913175" cy="1915641"/>
            <a:chOff x="6858000" y="2286000"/>
            <a:chExt cx="1913175" cy="1915641"/>
          </a:xfrm>
        </p:grpSpPr>
        <p:grpSp>
          <p:nvGrpSpPr>
            <p:cNvPr id="8" name="Group 7"/>
            <p:cNvGrpSpPr/>
            <p:nvPr/>
          </p:nvGrpSpPr>
          <p:grpSpPr>
            <a:xfrm>
              <a:off x="7836709" y="3952886"/>
              <a:ext cx="173434" cy="248755"/>
              <a:chOff x="7567549" y="2430270"/>
              <a:chExt cx="422705" cy="615986"/>
            </a:xfrm>
            <a:effectLst>
              <a:glow rad="317500">
                <a:srgbClr val="FFFF00">
                  <a:alpha val="15000"/>
                </a:srgbClr>
              </a:glow>
            </a:effectLst>
          </p:grpSpPr>
          <p:sp>
            <p:nvSpPr>
              <p:cNvPr id="46" name="Rectangle 45"/>
              <p:cNvSpPr/>
              <p:nvPr/>
            </p:nvSpPr>
            <p:spPr>
              <a:xfrm>
                <a:off x="7567549" y="2448125"/>
                <a:ext cx="401484" cy="598131"/>
              </a:xfrm>
              <a:prstGeom prst="rect">
                <a:avLst/>
              </a:prstGeom>
              <a:solidFill>
                <a:schemeClr val="accent5">
                  <a:lumMod val="20000"/>
                  <a:lumOff val="8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ight Triangle 46"/>
              <p:cNvSpPr/>
              <p:nvPr/>
            </p:nvSpPr>
            <p:spPr>
              <a:xfrm flipH="1" flipV="1">
                <a:off x="7780683" y="2430270"/>
                <a:ext cx="209571" cy="199139"/>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ight Triangle 47"/>
              <p:cNvSpPr/>
              <p:nvPr/>
            </p:nvSpPr>
            <p:spPr>
              <a:xfrm>
                <a:off x="7802909" y="2448123"/>
                <a:ext cx="166124" cy="165411"/>
              </a:xfrm>
              <a:prstGeom prst="rtTriangle">
                <a:avLst/>
              </a:prstGeom>
              <a:solidFill>
                <a:schemeClr val="accent5">
                  <a:lumMod val="60000"/>
                  <a:lumOff val="4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7809661" y="2286000"/>
              <a:ext cx="285750" cy="211434"/>
              <a:chOff x="4399272" y="296302"/>
              <a:chExt cx="696451" cy="523568"/>
            </a:xfrm>
          </p:grpSpPr>
          <p:sp>
            <p:nvSpPr>
              <p:cNvPr id="43" name="Rounded Rectangle 42"/>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ight Triangle 43"/>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ounded Rectangle 44"/>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0" name="Straight Connector 9"/>
            <p:cNvCxnSpPr>
              <a:endCxn id="39" idx="0"/>
            </p:cNvCxnSpPr>
            <p:nvPr/>
          </p:nvCxnSpPr>
          <p:spPr>
            <a:xfrm flipH="1">
              <a:off x="7442860" y="3141589"/>
              <a:ext cx="106477" cy="7115"/>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a:endCxn id="31" idx="0"/>
            </p:cNvCxnSpPr>
            <p:nvPr/>
          </p:nvCxnSpPr>
          <p:spPr>
            <a:xfrm>
              <a:off x="7463783" y="3442018"/>
              <a:ext cx="458903" cy="119873"/>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7295913" y="2714931"/>
              <a:ext cx="285750" cy="211434"/>
              <a:chOff x="4399272" y="296302"/>
              <a:chExt cx="696451" cy="523568"/>
            </a:xfrm>
          </p:grpSpPr>
          <p:sp>
            <p:nvSpPr>
              <p:cNvPr id="40" name="Rounded Rectangle 39"/>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ight Triangle 40"/>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ounded Rectangle 41"/>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7299985" y="3119255"/>
              <a:ext cx="285750" cy="211434"/>
              <a:chOff x="4399272" y="296302"/>
              <a:chExt cx="696451" cy="523568"/>
            </a:xfrm>
          </p:grpSpPr>
          <p:sp>
            <p:nvSpPr>
              <p:cNvPr id="37" name="Rounded Rectangle 36"/>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ight Triangle 37"/>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ounded Rectangle 38"/>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6858000" y="3558825"/>
              <a:ext cx="285750" cy="211434"/>
              <a:chOff x="4399272" y="296302"/>
              <a:chExt cx="696451" cy="523568"/>
            </a:xfrm>
          </p:grpSpPr>
          <p:sp>
            <p:nvSpPr>
              <p:cNvPr id="34" name="Rounded Rectangle 33"/>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ight Triangle 34"/>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ounded Rectangle 35"/>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7779810" y="3561890"/>
              <a:ext cx="285750" cy="211434"/>
              <a:chOff x="4399272" y="296302"/>
              <a:chExt cx="696451" cy="523568"/>
            </a:xfrm>
          </p:grpSpPr>
          <p:sp>
            <p:nvSpPr>
              <p:cNvPr id="31" name="Rounded Rectangle 30"/>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Triangle 31"/>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6" name="Straight Connector 15"/>
            <p:cNvCxnSpPr>
              <a:stCxn id="33" idx="2"/>
              <a:endCxn id="46" idx="0"/>
            </p:cNvCxnSpPr>
            <p:nvPr/>
          </p:nvCxnSpPr>
          <p:spPr>
            <a:xfrm flipH="1">
              <a:off x="7919073" y="3773324"/>
              <a:ext cx="3612" cy="186772"/>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a:endCxn id="34" idx="0"/>
            </p:cNvCxnSpPr>
            <p:nvPr/>
          </p:nvCxnSpPr>
          <p:spPr>
            <a:xfrm flipH="1">
              <a:off x="7000875" y="3442018"/>
              <a:ext cx="462908" cy="116808"/>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a:endCxn id="40" idx="0"/>
            </p:cNvCxnSpPr>
            <p:nvPr/>
          </p:nvCxnSpPr>
          <p:spPr>
            <a:xfrm flipH="1">
              <a:off x="7438788" y="2584437"/>
              <a:ext cx="528667" cy="130494"/>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8485425" y="2715428"/>
              <a:ext cx="285750" cy="211434"/>
              <a:chOff x="4399272" y="296302"/>
              <a:chExt cx="696451" cy="523568"/>
            </a:xfrm>
          </p:grpSpPr>
          <p:sp>
            <p:nvSpPr>
              <p:cNvPr id="28" name="Rounded Rectangle 27"/>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ight Triangle 28"/>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0" name="Straight Connector 19"/>
            <p:cNvCxnSpPr>
              <a:endCxn id="28" idx="0"/>
            </p:cNvCxnSpPr>
            <p:nvPr/>
          </p:nvCxnSpPr>
          <p:spPr>
            <a:xfrm>
              <a:off x="7967455" y="2584437"/>
              <a:ext cx="660845" cy="130991"/>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6887304" y="3630016"/>
              <a:ext cx="221226" cy="97984"/>
            </a:xfrm>
            <a:prstGeom prst="rect">
              <a:avLst/>
            </a:prstGeom>
            <a:noFill/>
          </p:spPr>
          <p:txBody>
            <a:bodyPr wrap="none" lIns="0" tIns="0" rIns="0" bIns="0" rtlCol="0">
              <a:noAutofit/>
            </a:bodyPr>
            <a:lstStyle/>
            <a:p>
              <a:pPr algn="ctr"/>
              <a:r>
                <a:rPr lang="en-US" sz="600" dirty="0" smtClean="0"/>
                <a:t>include</a:t>
              </a:r>
              <a:endParaRPr lang="en-US" sz="600" dirty="0"/>
            </a:p>
          </p:txBody>
        </p:sp>
        <p:sp>
          <p:nvSpPr>
            <p:cNvPr id="22" name="TextBox 21"/>
            <p:cNvSpPr txBox="1"/>
            <p:nvPr/>
          </p:nvSpPr>
          <p:spPr>
            <a:xfrm>
              <a:off x="7812073" y="3630016"/>
              <a:ext cx="221226" cy="97984"/>
            </a:xfrm>
            <a:prstGeom prst="rect">
              <a:avLst/>
            </a:prstGeom>
            <a:noFill/>
          </p:spPr>
          <p:txBody>
            <a:bodyPr wrap="none" lIns="0" tIns="0" rIns="0" bIns="0" rtlCol="0">
              <a:noAutofit/>
            </a:bodyPr>
            <a:lstStyle/>
            <a:p>
              <a:pPr algn="ctr"/>
              <a:r>
                <a:rPr lang="en-US" sz="600" dirty="0" err="1" smtClean="0"/>
                <a:t>src</a:t>
              </a:r>
              <a:endParaRPr lang="en-US" sz="600" dirty="0"/>
            </a:p>
          </p:txBody>
        </p:sp>
        <p:sp>
          <p:nvSpPr>
            <p:cNvPr id="23" name="TextBox 22"/>
            <p:cNvSpPr txBox="1"/>
            <p:nvPr/>
          </p:nvSpPr>
          <p:spPr>
            <a:xfrm>
              <a:off x="7332247" y="3202515"/>
              <a:ext cx="221226" cy="97984"/>
            </a:xfrm>
            <a:prstGeom prst="rect">
              <a:avLst/>
            </a:prstGeom>
            <a:noFill/>
          </p:spPr>
          <p:txBody>
            <a:bodyPr wrap="none" lIns="0" tIns="0" rIns="0" bIns="0" rtlCol="0">
              <a:noAutofit/>
            </a:bodyPr>
            <a:lstStyle/>
            <a:p>
              <a:pPr algn="ctr"/>
              <a:r>
                <a:rPr lang="en-US" sz="600" dirty="0" smtClean="0"/>
                <a:t>cannon</a:t>
              </a:r>
              <a:endParaRPr lang="en-US" sz="600" dirty="0"/>
            </a:p>
          </p:txBody>
        </p:sp>
        <p:sp>
          <p:nvSpPr>
            <p:cNvPr id="24" name="TextBox 23"/>
            <p:cNvSpPr txBox="1"/>
            <p:nvPr/>
          </p:nvSpPr>
          <p:spPr>
            <a:xfrm>
              <a:off x="7328175" y="2798932"/>
              <a:ext cx="221226" cy="97984"/>
            </a:xfrm>
            <a:prstGeom prst="rect">
              <a:avLst/>
            </a:prstGeom>
            <a:noFill/>
          </p:spPr>
          <p:txBody>
            <a:bodyPr wrap="none" lIns="0" tIns="0" rIns="0" bIns="0" rtlCol="0">
              <a:noAutofit/>
            </a:bodyPr>
            <a:lstStyle/>
            <a:p>
              <a:pPr algn="ctr"/>
              <a:r>
                <a:rPr lang="en-US" sz="600" dirty="0" smtClean="0"/>
                <a:t>models</a:t>
              </a:r>
              <a:endParaRPr lang="en-US" sz="600" dirty="0"/>
            </a:p>
          </p:txBody>
        </p:sp>
        <p:sp>
          <p:nvSpPr>
            <p:cNvPr id="25" name="TextBox 24"/>
            <p:cNvSpPr txBox="1"/>
            <p:nvPr/>
          </p:nvSpPr>
          <p:spPr>
            <a:xfrm>
              <a:off x="7850684" y="2350433"/>
              <a:ext cx="221226" cy="97984"/>
            </a:xfrm>
            <a:prstGeom prst="rect">
              <a:avLst/>
            </a:prstGeom>
            <a:noFill/>
          </p:spPr>
          <p:txBody>
            <a:bodyPr wrap="none" lIns="0" tIns="0" rIns="0" bIns="0" rtlCol="0">
              <a:noAutofit/>
            </a:bodyPr>
            <a:lstStyle/>
            <a:p>
              <a:pPr algn="ctr"/>
              <a:r>
                <a:rPr lang="en-US" sz="600" dirty="0" err="1" smtClean="0"/>
                <a:t>Sim_cannon_numeric</a:t>
              </a:r>
              <a:endParaRPr lang="en-US" sz="600" dirty="0"/>
            </a:p>
          </p:txBody>
        </p:sp>
        <p:sp>
          <p:nvSpPr>
            <p:cNvPr id="26" name="TextBox 25"/>
            <p:cNvSpPr txBox="1"/>
            <p:nvPr/>
          </p:nvSpPr>
          <p:spPr>
            <a:xfrm>
              <a:off x="8514629" y="2789016"/>
              <a:ext cx="221226" cy="97984"/>
            </a:xfrm>
            <a:prstGeom prst="rect">
              <a:avLst/>
            </a:prstGeom>
            <a:noFill/>
          </p:spPr>
          <p:txBody>
            <a:bodyPr wrap="none" lIns="0" tIns="0" rIns="0" bIns="0" rtlCol="0">
              <a:noAutofit/>
            </a:bodyPr>
            <a:lstStyle/>
            <a:p>
              <a:pPr algn="ctr"/>
              <a:r>
                <a:rPr lang="en-US" sz="600" dirty="0" err="1" smtClean="0"/>
                <a:t>Run_test</a:t>
              </a:r>
              <a:endParaRPr lang="en-US" sz="600" dirty="0"/>
            </a:p>
          </p:txBody>
        </p:sp>
        <p:cxnSp>
          <p:nvCxnSpPr>
            <p:cNvPr id="27" name="Straight Connector 26"/>
            <p:cNvCxnSpPr>
              <a:stCxn id="42" idx="2"/>
              <a:endCxn id="39" idx="0"/>
            </p:cNvCxnSpPr>
            <p:nvPr/>
          </p:nvCxnSpPr>
          <p:spPr>
            <a:xfrm>
              <a:off x="7438788" y="2926365"/>
              <a:ext cx="4072" cy="222339"/>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sp>
        <p:nvSpPr>
          <p:cNvPr id="49" name="TextBox 48"/>
          <p:cNvSpPr txBox="1"/>
          <p:nvPr/>
        </p:nvSpPr>
        <p:spPr>
          <a:xfrm>
            <a:off x="863600" y="4635500"/>
            <a:ext cx="7109977" cy="369332"/>
          </a:xfrm>
          <a:prstGeom prst="rect">
            <a:avLst/>
          </a:prstGeom>
          <a:noFill/>
        </p:spPr>
        <p:txBody>
          <a:bodyPr wrap="none" rtlCol="0">
            <a:spAutoFit/>
          </a:bodyPr>
          <a:lstStyle/>
          <a:p>
            <a:r>
              <a:rPr lang="en-US" dirty="0" smtClean="0">
                <a:latin typeface="Century Schoolbook"/>
                <a:cs typeface="Century Schoolbook"/>
              </a:rPr>
              <a:t>To this, we’ll be soon our derivative and integration job functions. </a:t>
            </a:r>
            <a:endParaRPr lang="en-US" dirty="0">
              <a:latin typeface="Century Schoolbook"/>
              <a:cs typeface="Century Schoolbook"/>
            </a:endParaRPr>
          </a:p>
        </p:txBody>
      </p:sp>
      <p:grpSp>
        <p:nvGrpSpPr>
          <p:cNvPr id="50" name="Group 49"/>
          <p:cNvGrpSpPr/>
          <p:nvPr/>
        </p:nvGrpSpPr>
        <p:grpSpPr>
          <a:xfrm>
            <a:off x="914400" y="3968234"/>
            <a:ext cx="5933023" cy="370420"/>
            <a:chOff x="981075" y="4171434"/>
            <a:chExt cx="5933023" cy="370420"/>
          </a:xfrm>
        </p:grpSpPr>
        <p:sp>
          <p:nvSpPr>
            <p:cNvPr id="51" name="Rectangle 50"/>
            <p:cNvSpPr/>
            <p:nvPr/>
          </p:nvSpPr>
          <p:spPr>
            <a:xfrm>
              <a:off x="1398308" y="4171434"/>
              <a:ext cx="5515790" cy="369332"/>
            </a:xfrm>
            <a:prstGeom prst="rect">
              <a:avLst/>
            </a:prstGeom>
            <a:ln>
              <a:noFill/>
            </a:ln>
          </p:spPr>
          <p:txBody>
            <a:bodyPr wrap="none">
              <a:spAutoFit/>
            </a:bodyPr>
            <a:lstStyle/>
            <a:p>
              <a:r>
                <a:rPr lang="en-US" dirty="0">
                  <a:latin typeface="Century Schoolbook"/>
                  <a:cs typeface="Century Schoolbook"/>
                </a:rPr>
                <a:t> Add </a:t>
              </a:r>
              <a:r>
                <a:rPr lang="en-US" dirty="0" smtClean="0">
                  <a:latin typeface="Century Schoolbook"/>
                  <a:cs typeface="Century Schoolbook"/>
                </a:rPr>
                <a:t>the code snippet above to </a:t>
              </a:r>
              <a:r>
                <a:rPr lang="en-US" dirty="0" err="1" smtClean="0">
                  <a:latin typeface="Consolas"/>
                  <a:cs typeface="Consolas"/>
                </a:rPr>
                <a:t>cannon_numeric.c</a:t>
              </a:r>
              <a:endParaRPr lang="en-US" dirty="0">
                <a:latin typeface="Consolas"/>
                <a:cs typeface="Consolas"/>
              </a:endParaRPr>
            </a:p>
          </p:txBody>
        </p:sp>
        <p:sp>
          <p:nvSpPr>
            <p:cNvPr id="52" name="Rectangle 51"/>
            <p:cNvSpPr/>
            <p:nvPr/>
          </p:nvSpPr>
          <p:spPr>
            <a:xfrm>
              <a:off x="981075" y="4172522"/>
              <a:ext cx="417903" cy="369332"/>
            </a:xfrm>
            <a:prstGeom prst="rect">
              <a:avLst/>
            </a:prstGeom>
            <a:ln>
              <a:noFill/>
            </a:ln>
          </p:spPr>
          <p:txBody>
            <a:bodyPr wrap="square">
              <a:spAutoFit/>
            </a:bodyPr>
            <a:lstStyle/>
            <a:p>
              <a:r>
                <a:rPr lang="en-US" dirty="0"/>
                <a:t>👉</a:t>
              </a:r>
            </a:p>
          </p:txBody>
        </p:sp>
      </p:grpSp>
      <p:pic>
        <p:nvPicPr>
          <p:cNvPr id="2" name="Picture 1"/>
          <p:cNvPicPr>
            <a:picLocks noChangeAspect="1"/>
          </p:cNvPicPr>
          <p:nvPr/>
        </p:nvPicPr>
        <p:blipFill>
          <a:blip r:embed="rId2"/>
          <a:stretch>
            <a:fillRect/>
          </a:stretch>
        </p:blipFill>
        <p:spPr>
          <a:xfrm>
            <a:off x="918634" y="2146289"/>
            <a:ext cx="6134100" cy="1369060"/>
          </a:xfrm>
          <a:prstGeom prst="rect">
            <a:avLst/>
          </a:prstGeom>
        </p:spPr>
      </p:pic>
    </p:spTree>
    <p:extLst>
      <p:ext uri="{BB962C8B-B14F-4D97-AF65-F5344CB8AC3E}">
        <p14:creationId xmlns:p14="http://schemas.microsoft.com/office/powerpoint/2010/main" val="24486820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Derivative Class Jobs</a:t>
            </a:r>
            <a:endParaRPr lang="en-US" dirty="0">
              <a:latin typeface="Century Schoolbook"/>
              <a:cs typeface="Century Schoolbook"/>
            </a:endParaRPr>
          </a:p>
        </p:txBody>
      </p:sp>
      <p:sp>
        <p:nvSpPr>
          <p:cNvPr id="5" name="Rectangle 4"/>
          <p:cNvSpPr/>
          <p:nvPr/>
        </p:nvSpPr>
        <p:spPr>
          <a:xfrm>
            <a:off x="762000" y="914400"/>
            <a:ext cx="7645399" cy="4524316"/>
          </a:xfrm>
          <a:prstGeom prst="rect">
            <a:avLst/>
          </a:prstGeom>
        </p:spPr>
        <p:txBody>
          <a:bodyPr wrap="square">
            <a:spAutoFit/>
          </a:bodyPr>
          <a:lstStyle/>
          <a:p>
            <a:r>
              <a:rPr lang="en-US" dirty="0">
                <a:latin typeface="Century Schoolbook"/>
                <a:cs typeface="Century Schoolbook"/>
              </a:rPr>
              <a:t>The purpose of a derivative class job is to generate </a:t>
            </a:r>
            <a:r>
              <a:rPr lang="en-US" dirty="0" smtClean="0">
                <a:latin typeface="Century Schoolbook"/>
                <a:cs typeface="Century Schoolbook"/>
              </a:rPr>
              <a:t>a model’s time-derivatives, that is, it evaluates the right-hand side of the model’s differential equation.</a:t>
            </a:r>
          </a:p>
          <a:p>
            <a:endParaRPr lang="en-US" dirty="0">
              <a:latin typeface="Century Schoolbook"/>
              <a:cs typeface="Century Schoolbook"/>
            </a:endParaRPr>
          </a:p>
          <a:p>
            <a:r>
              <a:rPr lang="en-US" dirty="0" smtClean="0">
                <a:latin typeface="Century Schoolbook"/>
                <a:cs typeface="Century Schoolbook"/>
              </a:rPr>
              <a:t>For </a:t>
            </a:r>
            <a:r>
              <a:rPr lang="en-US" dirty="0">
                <a:latin typeface="Century Schoolbook"/>
                <a:cs typeface="Century Schoolbook"/>
              </a:rPr>
              <a:t>"F=ma" type models, derivative jobs calculate </a:t>
            </a:r>
            <a:r>
              <a:rPr lang="en-US" dirty="0" smtClean="0">
                <a:latin typeface="Century Schoolbook"/>
                <a:cs typeface="Century Schoolbook"/>
              </a:rPr>
              <a:t>the current acceleration, by dividing the </a:t>
            </a:r>
            <a:r>
              <a:rPr lang="en-US" dirty="0">
                <a:latin typeface="Century Schoolbook"/>
                <a:cs typeface="Century Schoolbook"/>
              </a:rPr>
              <a:t>current </a:t>
            </a:r>
            <a:r>
              <a:rPr lang="en-US" dirty="0" smtClean="0">
                <a:latin typeface="Century Schoolbook"/>
                <a:cs typeface="Century Schoolbook"/>
              </a:rPr>
              <a:t>force by the current mass.</a:t>
            </a:r>
          </a:p>
          <a:p>
            <a:endParaRPr lang="en-US" dirty="0">
              <a:latin typeface="Century Schoolbook"/>
              <a:cs typeface="Century Schoolbook"/>
            </a:endParaRPr>
          </a:p>
          <a:p>
            <a:endParaRPr lang="en-US" dirty="0">
              <a:latin typeface="Century Schoolbook"/>
              <a:cs typeface="Century Schoolbook"/>
            </a:endParaRPr>
          </a:p>
          <a:p>
            <a:endParaRPr lang="en-US" dirty="0">
              <a:latin typeface="Century Schoolbook"/>
              <a:cs typeface="Century Schoolbook"/>
            </a:endParaRPr>
          </a:p>
          <a:p>
            <a:endParaRPr lang="en-US" dirty="0" smtClean="0">
              <a:latin typeface="Century Schoolbook"/>
              <a:cs typeface="Century Schoolbook"/>
            </a:endParaRPr>
          </a:p>
          <a:p>
            <a:r>
              <a:rPr lang="en-US" dirty="0" smtClean="0">
                <a:latin typeface="Century Schoolbook"/>
                <a:cs typeface="Century Schoolbook"/>
              </a:rPr>
              <a:t>Note </a:t>
            </a:r>
            <a:r>
              <a:rPr lang="en-US" dirty="0">
                <a:latin typeface="Century Schoolbook"/>
                <a:cs typeface="Century Schoolbook"/>
              </a:rPr>
              <a:t>that the time dependent quantities from which acceleration is calculated should also be calculated in the derivative job</a:t>
            </a:r>
            <a:r>
              <a:rPr lang="en-US" dirty="0" smtClean="0">
                <a:latin typeface="Century Schoolbook"/>
                <a:cs typeface="Century Schoolbook"/>
              </a:rPr>
              <a:t>.</a:t>
            </a:r>
          </a:p>
          <a:p>
            <a:endParaRPr lang="en-US" dirty="0">
              <a:latin typeface="Century Schoolbook"/>
              <a:cs typeface="Century Schoolbook"/>
            </a:endParaRPr>
          </a:p>
          <a:p>
            <a:r>
              <a:rPr lang="en-US" dirty="0">
                <a:latin typeface="Century Schoolbook"/>
                <a:cs typeface="Century Schoolbook"/>
              </a:rPr>
              <a:t>In the corresponding integration class job, the acceleration is then integrated to produce velocity, and velocity is integrated to produce position.</a:t>
            </a:r>
          </a:p>
        </p:txBody>
      </p:sp>
      <p:graphicFrame>
        <p:nvGraphicFramePr>
          <p:cNvPr id="6" name="Object 5"/>
          <p:cNvGraphicFramePr>
            <a:graphicFrameLocks noChangeAspect="1"/>
          </p:cNvGraphicFramePr>
          <p:nvPr>
            <p:extLst>
              <p:ext uri="{D42A27DB-BD31-4B8C-83A1-F6EECF244321}">
                <p14:modId xmlns:p14="http://schemas.microsoft.com/office/powerpoint/2010/main" val="2220281111"/>
              </p:ext>
            </p:extLst>
          </p:nvPr>
        </p:nvGraphicFramePr>
        <p:xfrm>
          <a:off x="3221038" y="2947994"/>
          <a:ext cx="2171700" cy="609600"/>
        </p:xfrm>
        <a:graphic>
          <a:graphicData uri="http://schemas.openxmlformats.org/presentationml/2006/ole">
            <mc:AlternateContent xmlns:mc="http://schemas.openxmlformats.org/markup-compatibility/2006">
              <mc:Choice xmlns:v="urn:schemas-microsoft-com:vml" Requires="v">
                <p:oleObj spid="_x0000_s5146" name="Equation" r:id="rId3" imgW="1447800" imgH="406400" progId="Equation.3">
                  <p:embed/>
                </p:oleObj>
              </mc:Choice>
              <mc:Fallback>
                <p:oleObj name="Equation" r:id="rId3" imgW="1447800" imgH="406400" progId="Equation.3">
                  <p:embed/>
                  <p:pic>
                    <p:nvPicPr>
                      <p:cNvPr id="0" name=""/>
                      <p:cNvPicPr/>
                      <p:nvPr/>
                    </p:nvPicPr>
                    <p:blipFill>
                      <a:blip r:embed="rId4"/>
                      <a:stretch>
                        <a:fillRect/>
                      </a:stretch>
                    </p:blipFill>
                    <p:spPr>
                      <a:xfrm>
                        <a:off x="3221038" y="2947994"/>
                        <a:ext cx="2171700" cy="609600"/>
                      </a:xfrm>
                      <a:prstGeom prst="rect">
                        <a:avLst/>
                      </a:prstGeom>
                    </p:spPr>
                  </p:pic>
                </p:oleObj>
              </mc:Fallback>
            </mc:AlternateContent>
          </a:graphicData>
        </a:graphic>
      </p:graphicFrame>
    </p:spTree>
    <p:extLst>
      <p:ext uri="{BB962C8B-B14F-4D97-AF65-F5344CB8AC3E}">
        <p14:creationId xmlns:p14="http://schemas.microsoft.com/office/powerpoint/2010/main" val="10334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p:cNvGraphicFramePr>
            <a:graphicFrameLocks noChangeAspect="1"/>
          </p:cNvGraphicFramePr>
          <p:nvPr>
            <p:extLst>
              <p:ext uri="{D42A27DB-BD31-4B8C-83A1-F6EECF244321}">
                <p14:modId xmlns:p14="http://schemas.microsoft.com/office/powerpoint/2010/main" val="998251726"/>
              </p:ext>
            </p:extLst>
          </p:nvPr>
        </p:nvGraphicFramePr>
        <p:xfrm>
          <a:off x="2644827" y="3667036"/>
          <a:ext cx="2810107" cy="914400"/>
        </p:xfrm>
        <a:graphic>
          <a:graphicData uri="http://schemas.openxmlformats.org/presentationml/2006/ole">
            <mc:AlternateContent xmlns:mc="http://schemas.openxmlformats.org/markup-compatibility/2006">
              <mc:Choice xmlns:v="urn:schemas-microsoft-com:vml" Requires="v">
                <p:oleObj spid="_x0000_s3125" name="Equation" r:id="rId3" imgW="1600200" imgH="520700" progId="Equation.3">
                  <p:embed/>
                </p:oleObj>
              </mc:Choice>
              <mc:Fallback>
                <p:oleObj name="Equation" r:id="rId3" imgW="1600200" imgH="520700" progId="Equation.3">
                  <p:embed/>
                  <p:pic>
                    <p:nvPicPr>
                      <p:cNvPr id="0" name=""/>
                      <p:cNvPicPr/>
                      <p:nvPr/>
                    </p:nvPicPr>
                    <p:blipFill>
                      <a:blip r:embed="rId4"/>
                      <a:stretch>
                        <a:fillRect/>
                      </a:stretch>
                    </p:blipFill>
                    <p:spPr>
                      <a:xfrm>
                        <a:off x="2644827" y="3667036"/>
                        <a:ext cx="2810107" cy="914400"/>
                      </a:xfrm>
                      <a:prstGeom prst="rect">
                        <a:avLst/>
                      </a:prstGeom>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3819616256"/>
              </p:ext>
            </p:extLst>
          </p:nvPr>
        </p:nvGraphicFramePr>
        <p:xfrm>
          <a:off x="2843036" y="1993389"/>
          <a:ext cx="3075146" cy="695836"/>
        </p:xfrm>
        <a:graphic>
          <a:graphicData uri="http://schemas.openxmlformats.org/presentationml/2006/ole">
            <mc:AlternateContent xmlns:mc="http://schemas.openxmlformats.org/markup-compatibility/2006">
              <mc:Choice xmlns:v="urn:schemas-microsoft-com:vml" Requires="v">
                <p:oleObj spid="_x0000_s3126" name="Equation" r:id="rId5" imgW="1739900" imgH="393700" progId="Equation.3">
                  <p:embed/>
                </p:oleObj>
              </mc:Choice>
              <mc:Fallback>
                <p:oleObj name="Equation" r:id="rId5" imgW="1739900" imgH="393700" progId="Equation.3">
                  <p:embed/>
                  <p:pic>
                    <p:nvPicPr>
                      <p:cNvPr id="0" name=""/>
                      <p:cNvPicPr/>
                      <p:nvPr/>
                    </p:nvPicPr>
                    <p:blipFill>
                      <a:blip r:embed="rId6"/>
                      <a:stretch>
                        <a:fillRect/>
                      </a:stretch>
                    </p:blipFill>
                    <p:spPr>
                      <a:xfrm>
                        <a:off x="2843036" y="1993389"/>
                        <a:ext cx="3075146" cy="695836"/>
                      </a:xfrm>
                      <a:prstGeom prst="rect">
                        <a:avLst/>
                      </a:prstGeom>
                    </p:spPr>
                  </p:pic>
                </p:oleObj>
              </mc:Fallback>
            </mc:AlternateContent>
          </a:graphicData>
        </a:graphic>
      </p:graphicFrame>
      <p:sp>
        <p:nvSpPr>
          <p:cNvPr id="18" name="TextBox 17"/>
          <p:cNvSpPr txBox="1"/>
          <p:nvPr/>
        </p:nvSpPr>
        <p:spPr>
          <a:xfrm>
            <a:off x="2492426" y="1522457"/>
            <a:ext cx="3510321" cy="369332"/>
          </a:xfrm>
          <a:prstGeom prst="rect">
            <a:avLst/>
          </a:prstGeom>
          <a:noFill/>
        </p:spPr>
        <p:txBody>
          <a:bodyPr wrap="none" rtlCol="0">
            <a:spAutoFit/>
          </a:bodyPr>
          <a:lstStyle/>
          <a:p>
            <a:r>
              <a:rPr lang="en-US" dirty="0" smtClean="0">
                <a:latin typeface="Century Schoolbook"/>
                <a:cs typeface="Century Schoolbook"/>
              </a:rPr>
              <a:t>The Ball hits the ground when:</a:t>
            </a:r>
            <a:endParaRPr lang="en-US" dirty="0">
              <a:latin typeface="Century Schoolbook"/>
              <a:cs typeface="Century Schoolbook"/>
            </a:endParaRPr>
          </a:p>
        </p:txBody>
      </p:sp>
      <p:sp>
        <p:nvSpPr>
          <p:cNvPr id="19" name="TextBox 18"/>
          <p:cNvSpPr txBox="1"/>
          <p:nvPr/>
        </p:nvSpPr>
        <p:spPr>
          <a:xfrm>
            <a:off x="2492426" y="3124309"/>
            <a:ext cx="4677445" cy="369332"/>
          </a:xfrm>
          <a:prstGeom prst="rect">
            <a:avLst/>
          </a:prstGeom>
          <a:noFill/>
        </p:spPr>
        <p:txBody>
          <a:bodyPr wrap="none" rtlCol="0">
            <a:spAutoFit/>
          </a:bodyPr>
          <a:lstStyle/>
          <a:p>
            <a:r>
              <a:rPr lang="en-US" dirty="0" smtClean="0">
                <a:latin typeface="Century Schoolbook"/>
                <a:cs typeface="Century Schoolbook"/>
              </a:rPr>
              <a:t>Solving for t, using the quadratic formula:</a:t>
            </a:r>
            <a:endParaRPr lang="en-US" dirty="0">
              <a:latin typeface="Century Schoolbook"/>
              <a:cs typeface="Century Schoolbook"/>
            </a:endParaRPr>
          </a:p>
        </p:txBody>
      </p:sp>
      <p:sp>
        <p:nvSpPr>
          <p:cNvPr id="6" name="Rectangle 5"/>
          <p:cNvSpPr/>
          <p:nvPr/>
        </p:nvSpPr>
        <p:spPr>
          <a:xfrm>
            <a:off x="0" y="365760"/>
            <a:ext cx="9143999" cy="369332"/>
          </a:xfrm>
          <a:prstGeom prst="rect">
            <a:avLst/>
          </a:prstGeom>
        </p:spPr>
        <p:txBody>
          <a:bodyPr wrap="square">
            <a:spAutoFit/>
          </a:bodyPr>
          <a:lstStyle/>
          <a:p>
            <a:pPr algn="ctr"/>
            <a:r>
              <a:rPr lang="en-US" dirty="0" smtClean="0">
                <a:latin typeface="Century Schoolbook"/>
                <a:cs typeface="Century Schoolbook"/>
              </a:rPr>
              <a:t>Cannon Ball Time of Impact</a:t>
            </a:r>
            <a:endParaRPr lang="en-US" dirty="0">
              <a:latin typeface="Century Schoolbook"/>
              <a:cs typeface="Century Schoolbook"/>
            </a:endParaRPr>
          </a:p>
        </p:txBody>
      </p:sp>
    </p:spTree>
    <p:extLst>
      <p:ext uri="{BB962C8B-B14F-4D97-AF65-F5344CB8AC3E}">
        <p14:creationId xmlns:p14="http://schemas.microsoft.com/office/powerpoint/2010/main" val="1659894377"/>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858000" y="2286000"/>
            <a:ext cx="1913175" cy="1915641"/>
            <a:chOff x="6164382" y="2343158"/>
            <a:chExt cx="1913175" cy="1915641"/>
          </a:xfrm>
        </p:grpSpPr>
        <p:grpSp>
          <p:nvGrpSpPr>
            <p:cNvPr id="8" name="Group 7"/>
            <p:cNvGrpSpPr/>
            <p:nvPr/>
          </p:nvGrpSpPr>
          <p:grpSpPr>
            <a:xfrm>
              <a:off x="7143091" y="4010044"/>
              <a:ext cx="173434" cy="248755"/>
              <a:chOff x="7567549" y="2430270"/>
              <a:chExt cx="422705" cy="615986"/>
            </a:xfrm>
            <a:effectLst>
              <a:glow rad="317500">
                <a:srgbClr val="FFFF00">
                  <a:alpha val="15000"/>
                </a:srgbClr>
              </a:glow>
            </a:effectLst>
          </p:grpSpPr>
          <p:sp>
            <p:nvSpPr>
              <p:cNvPr id="46" name="Rectangle 45"/>
              <p:cNvSpPr/>
              <p:nvPr/>
            </p:nvSpPr>
            <p:spPr>
              <a:xfrm>
                <a:off x="7567549" y="2448125"/>
                <a:ext cx="401484" cy="598131"/>
              </a:xfrm>
              <a:prstGeom prst="rect">
                <a:avLst/>
              </a:prstGeom>
              <a:solidFill>
                <a:schemeClr val="accent5">
                  <a:lumMod val="20000"/>
                  <a:lumOff val="8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ight Triangle 46"/>
              <p:cNvSpPr/>
              <p:nvPr/>
            </p:nvSpPr>
            <p:spPr>
              <a:xfrm flipH="1" flipV="1">
                <a:off x="7780683" y="2430270"/>
                <a:ext cx="209571" cy="199139"/>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ight Triangle 47"/>
              <p:cNvSpPr/>
              <p:nvPr/>
            </p:nvSpPr>
            <p:spPr>
              <a:xfrm>
                <a:off x="7802909" y="2448123"/>
                <a:ext cx="166124" cy="165411"/>
              </a:xfrm>
              <a:prstGeom prst="rtTriangle">
                <a:avLst/>
              </a:prstGeom>
              <a:solidFill>
                <a:schemeClr val="accent5">
                  <a:lumMod val="60000"/>
                  <a:lumOff val="4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7116043" y="2343158"/>
              <a:ext cx="285750" cy="211434"/>
              <a:chOff x="4399272" y="296302"/>
              <a:chExt cx="696451" cy="523568"/>
            </a:xfrm>
          </p:grpSpPr>
          <p:sp>
            <p:nvSpPr>
              <p:cNvPr id="43" name="Rounded Rectangle 42"/>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ight Triangle 43"/>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ounded Rectangle 44"/>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0" name="Straight Connector 9"/>
            <p:cNvCxnSpPr>
              <a:endCxn id="39" idx="0"/>
            </p:cNvCxnSpPr>
            <p:nvPr/>
          </p:nvCxnSpPr>
          <p:spPr>
            <a:xfrm flipH="1">
              <a:off x="6749242" y="3198747"/>
              <a:ext cx="106477" cy="7115"/>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a:endCxn id="31" idx="0"/>
            </p:cNvCxnSpPr>
            <p:nvPr/>
          </p:nvCxnSpPr>
          <p:spPr>
            <a:xfrm>
              <a:off x="6770165" y="3499176"/>
              <a:ext cx="458903" cy="119873"/>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6602295" y="2772089"/>
              <a:ext cx="285750" cy="211434"/>
              <a:chOff x="4399272" y="296302"/>
              <a:chExt cx="696451" cy="523568"/>
            </a:xfrm>
          </p:grpSpPr>
          <p:sp>
            <p:nvSpPr>
              <p:cNvPr id="40" name="Rounded Rectangle 39"/>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ight Triangle 40"/>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ounded Rectangle 41"/>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6606367" y="3176413"/>
              <a:ext cx="285750" cy="211434"/>
              <a:chOff x="4399272" y="296302"/>
              <a:chExt cx="696451" cy="523568"/>
            </a:xfrm>
          </p:grpSpPr>
          <p:sp>
            <p:nvSpPr>
              <p:cNvPr id="37" name="Rounded Rectangle 36"/>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ight Triangle 37"/>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ounded Rectangle 38"/>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6164382" y="3615983"/>
              <a:ext cx="285750" cy="211434"/>
              <a:chOff x="4399272" y="296302"/>
              <a:chExt cx="696451" cy="523568"/>
            </a:xfrm>
          </p:grpSpPr>
          <p:sp>
            <p:nvSpPr>
              <p:cNvPr id="34" name="Rounded Rectangle 33"/>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ight Triangle 34"/>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ounded Rectangle 35"/>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7086192" y="3619048"/>
              <a:ext cx="285750" cy="211434"/>
              <a:chOff x="4399272" y="296302"/>
              <a:chExt cx="696451" cy="523568"/>
            </a:xfrm>
          </p:grpSpPr>
          <p:sp>
            <p:nvSpPr>
              <p:cNvPr id="31" name="Rounded Rectangle 30"/>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Triangle 31"/>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6" name="Straight Connector 15"/>
            <p:cNvCxnSpPr>
              <a:stCxn id="33" idx="2"/>
              <a:endCxn id="46" idx="0"/>
            </p:cNvCxnSpPr>
            <p:nvPr/>
          </p:nvCxnSpPr>
          <p:spPr>
            <a:xfrm flipH="1">
              <a:off x="7225455" y="3830482"/>
              <a:ext cx="3612" cy="186772"/>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a:endCxn id="34" idx="0"/>
            </p:cNvCxnSpPr>
            <p:nvPr/>
          </p:nvCxnSpPr>
          <p:spPr>
            <a:xfrm flipH="1">
              <a:off x="6307257" y="3499176"/>
              <a:ext cx="462908" cy="116808"/>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a:endCxn id="40" idx="0"/>
            </p:cNvCxnSpPr>
            <p:nvPr/>
          </p:nvCxnSpPr>
          <p:spPr>
            <a:xfrm flipH="1">
              <a:off x="6745170" y="2641595"/>
              <a:ext cx="528667" cy="130494"/>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7791807" y="2772586"/>
              <a:ext cx="285750" cy="211434"/>
              <a:chOff x="4399272" y="296302"/>
              <a:chExt cx="696451" cy="523568"/>
            </a:xfrm>
          </p:grpSpPr>
          <p:sp>
            <p:nvSpPr>
              <p:cNvPr id="28" name="Rounded Rectangle 27"/>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ight Triangle 28"/>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ounded Rectangle 29"/>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0" name="Straight Connector 19"/>
            <p:cNvCxnSpPr>
              <a:endCxn id="28" idx="0"/>
            </p:cNvCxnSpPr>
            <p:nvPr/>
          </p:nvCxnSpPr>
          <p:spPr>
            <a:xfrm>
              <a:off x="7273837" y="2641595"/>
              <a:ext cx="660845" cy="130991"/>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6193686" y="3687174"/>
              <a:ext cx="221226" cy="97984"/>
            </a:xfrm>
            <a:prstGeom prst="rect">
              <a:avLst/>
            </a:prstGeom>
            <a:noFill/>
          </p:spPr>
          <p:txBody>
            <a:bodyPr wrap="none" lIns="0" tIns="0" rIns="0" bIns="0" rtlCol="0">
              <a:noAutofit/>
            </a:bodyPr>
            <a:lstStyle/>
            <a:p>
              <a:pPr algn="ctr"/>
              <a:r>
                <a:rPr lang="en-US" sz="600" dirty="0" smtClean="0"/>
                <a:t>include</a:t>
              </a:r>
              <a:endParaRPr lang="en-US" sz="600" dirty="0"/>
            </a:p>
          </p:txBody>
        </p:sp>
        <p:sp>
          <p:nvSpPr>
            <p:cNvPr id="22" name="TextBox 21"/>
            <p:cNvSpPr txBox="1"/>
            <p:nvPr/>
          </p:nvSpPr>
          <p:spPr>
            <a:xfrm>
              <a:off x="7118455" y="3687174"/>
              <a:ext cx="221226" cy="97984"/>
            </a:xfrm>
            <a:prstGeom prst="rect">
              <a:avLst/>
            </a:prstGeom>
            <a:noFill/>
          </p:spPr>
          <p:txBody>
            <a:bodyPr wrap="none" lIns="0" tIns="0" rIns="0" bIns="0" rtlCol="0">
              <a:noAutofit/>
            </a:bodyPr>
            <a:lstStyle/>
            <a:p>
              <a:pPr algn="ctr"/>
              <a:r>
                <a:rPr lang="en-US" sz="600" dirty="0" err="1" smtClean="0"/>
                <a:t>src</a:t>
              </a:r>
              <a:endParaRPr lang="en-US" sz="600" dirty="0"/>
            </a:p>
          </p:txBody>
        </p:sp>
        <p:sp>
          <p:nvSpPr>
            <p:cNvPr id="23" name="TextBox 22"/>
            <p:cNvSpPr txBox="1"/>
            <p:nvPr/>
          </p:nvSpPr>
          <p:spPr>
            <a:xfrm>
              <a:off x="6638629" y="3259673"/>
              <a:ext cx="221226" cy="97984"/>
            </a:xfrm>
            <a:prstGeom prst="rect">
              <a:avLst/>
            </a:prstGeom>
            <a:noFill/>
          </p:spPr>
          <p:txBody>
            <a:bodyPr wrap="none" lIns="0" tIns="0" rIns="0" bIns="0" rtlCol="0">
              <a:noAutofit/>
            </a:bodyPr>
            <a:lstStyle/>
            <a:p>
              <a:pPr algn="ctr"/>
              <a:r>
                <a:rPr lang="en-US" sz="600" dirty="0" smtClean="0"/>
                <a:t>cannon</a:t>
              </a:r>
              <a:endParaRPr lang="en-US" sz="600" dirty="0"/>
            </a:p>
          </p:txBody>
        </p:sp>
        <p:sp>
          <p:nvSpPr>
            <p:cNvPr id="24" name="TextBox 23"/>
            <p:cNvSpPr txBox="1"/>
            <p:nvPr/>
          </p:nvSpPr>
          <p:spPr>
            <a:xfrm>
              <a:off x="6634557" y="2856090"/>
              <a:ext cx="221226" cy="97984"/>
            </a:xfrm>
            <a:prstGeom prst="rect">
              <a:avLst/>
            </a:prstGeom>
            <a:noFill/>
          </p:spPr>
          <p:txBody>
            <a:bodyPr wrap="none" lIns="0" tIns="0" rIns="0" bIns="0" rtlCol="0">
              <a:noAutofit/>
            </a:bodyPr>
            <a:lstStyle/>
            <a:p>
              <a:pPr algn="ctr"/>
              <a:r>
                <a:rPr lang="en-US" sz="600" dirty="0" smtClean="0"/>
                <a:t>models</a:t>
              </a:r>
              <a:endParaRPr lang="en-US" sz="600" dirty="0"/>
            </a:p>
          </p:txBody>
        </p:sp>
        <p:sp>
          <p:nvSpPr>
            <p:cNvPr id="25" name="TextBox 24"/>
            <p:cNvSpPr txBox="1"/>
            <p:nvPr/>
          </p:nvSpPr>
          <p:spPr>
            <a:xfrm>
              <a:off x="7157066" y="2407591"/>
              <a:ext cx="221226" cy="97984"/>
            </a:xfrm>
            <a:prstGeom prst="rect">
              <a:avLst/>
            </a:prstGeom>
            <a:noFill/>
          </p:spPr>
          <p:txBody>
            <a:bodyPr wrap="none" lIns="0" tIns="0" rIns="0" bIns="0" rtlCol="0">
              <a:noAutofit/>
            </a:bodyPr>
            <a:lstStyle/>
            <a:p>
              <a:pPr algn="ctr"/>
              <a:r>
                <a:rPr lang="en-US" sz="600" dirty="0" err="1" smtClean="0"/>
                <a:t>Sim_cannon_numeric</a:t>
              </a:r>
              <a:endParaRPr lang="en-US" sz="600" dirty="0"/>
            </a:p>
          </p:txBody>
        </p:sp>
        <p:sp>
          <p:nvSpPr>
            <p:cNvPr id="26" name="TextBox 25"/>
            <p:cNvSpPr txBox="1"/>
            <p:nvPr/>
          </p:nvSpPr>
          <p:spPr>
            <a:xfrm>
              <a:off x="7821011" y="2846174"/>
              <a:ext cx="221226" cy="97984"/>
            </a:xfrm>
            <a:prstGeom prst="rect">
              <a:avLst/>
            </a:prstGeom>
            <a:noFill/>
          </p:spPr>
          <p:txBody>
            <a:bodyPr wrap="none" lIns="0" tIns="0" rIns="0" bIns="0" rtlCol="0">
              <a:noAutofit/>
            </a:bodyPr>
            <a:lstStyle/>
            <a:p>
              <a:pPr algn="ctr"/>
              <a:r>
                <a:rPr lang="en-US" sz="600" dirty="0" err="1" smtClean="0"/>
                <a:t>Run_test</a:t>
              </a:r>
              <a:endParaRPr lang="en-US" sz="600" dirty="0"/>
            </a:p>
          </p:txBody>
        </p:sp>
        <p:cxnSp>
          <p:nvCxnSpPr>
            <p:cNvPr id="27" name="Straight Connector 26"/>
            <p:cNvCxnSpPr>
              <a:stCxn id="42" idx="2"/>
              <a:endCxn id="39" idx="0"/>
            </p:cNvCxnSpPr>
            <p:nvPr/>
          </p:nvCxnSpPr>
          <p:spPr>
            <a:xfrm>
              <a:off x="6745170" y="2983523"/>
              <a:ext cx="4072" cy="222339"/>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sp>
        <p:nvSpPr>
          <p:cNvPr id="49" name="Rectangle 48"/>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Cannon Ball Derivative Job-function</a:t>
            </a:r>
            <a:endParaRPr lang="en-US" dirty="0">
              <a:latin typeface="Century Schoolbook"/>
              <a:cs typeface="Century Schoolbook"/>
            </a:endParaRPr>
          </a:p>
        </p:txBody>
      </p:sp>
      <p:grpSp>
        <p:nvGrpSpPr>
          <p:cNvPr id="4" name="Group 3"/>
          <p:cNvGrpSpPr/>
          <p:nvPr/>
        </p:nvGrpSpPr>
        <p:grpSpPr>
          <a:xfrm>
            <a:off x="914400" y="3612634"/>
            <a:ext cx="5302855" cy="370420"/>
            <a:chOff x="981075" y="4171434"/>
            <a:chExt cx="5302855" cy="370420"/>
          </a:xfrm>
        </p:grpSpPr>
        <p:sp>
          <p:nvSpPr>
            <p:cNvPr id="3" name="Rectangle 2"/>
            <p:cNvSpPr/>
            <p:nvPr/>
          </p:nvSpPr>
          <p:spPr>
            <a:xfrm>
              <a:off x="1398308" y="4171434"/>
              <a:ext cx="4885622" cy="369332"/>
            </a:xfrm>
            <a:prstGeom prst="rect">
              <a:avLst/>
            </a:prstGeom>
            <a:ln>
              <a:noFill/>
            </a:ln>
          </p:spPr>
          <p:txBody>
            <a:bodyPr wrap="none">
              <a:spAutoFit/>
            </a:bodyPr>
            <a:lstStyle/>
            <a:p>
              <a:r>
                <a:rPr lang="en-US" dirty="0">
                  <a:latin typeface="Century Schoolbook"/>
                  <a:cs typeface="Century Schoolbook"/>
                </a:rPr>
                <a:t> Add </a:t>
              </a:r>
              <a:r>
                <a:rPr lang="en-US" dirty="0" err="1" smtClean="0">
                  <a:latin typeface="Consolas"/>
                  <a:cs typeface="Consolas"/>
                </a:rPr>
                <a:t>cannon_deriv</a:t>
              </a:r>
              <a:r>
                <a:rPr lang="en-US" dirty="0" smtClean="0">
                  <a:latin typeface="Consolas"/>
                  <a:cs typeface="Consolas"/>
                </a:rPr>
                <a:t>(</a:t>
              </a:r>
              <a:r>
                <a:rPr lang="en-US" dirty="0">
                  <a:latin typeface="Consolas"/>
                  <a:cs typeface="Consolas"/>
                </a:rPr>
                <a:t>)</a:t>
              </a:r>
              <a:r>
                <a:rPr lang="en-US" dirty="0">
                  <a:latin typeface="Century Schoolbook"/>
                  <a:cs typeface="Century Schoolbook"/>
                </a:rPr>
                <a:t> to </a:t>
              </a:r>
              <a:r>
                <a:rPr lang="en-US" dirty="0" err="1" smtClean="0">
                  <a:latin typeface="Consolas"/>
                  <a:cs typeface="Consolas"/>
                </a:rPr>
                <a:t>cannon_numeric.c</a:t>
              </a:r>
              <a:endParaRPr lang="en-US" dirty="0">
                <a:latin typeface="Consolas"/>
                <a:cs typeface="Consolas"/>
              </a:endParaRPr>
            </a:p>
          </p:txBody>
        </p:sp>
        <p:sp>
          <p:nvSpPr>
            <p:cNvPr id="50" name="Rectangle 49"/>
            <p:cNvSpPr/>
            <p:nvPr/>
          </p:nvSpPr>
          <p:spPr>
            <a:xfrm>
              <a:off x="981075" y="4172522"/>
              <a:ext cx="417903" cy="369332"/>
            </a:xfrm>
            <a:prstGeom prst="rect">
              <a:avLst/>
            </a:prstGeom>
            <a:ln>
              <a:noFill/>
            </a:ln>
          </p:spPr>
          <p:txBody>
            <a:bodyPr wrap="square">
              <a:spAutoFit/>
            </a:bodyPr>
            <a:lstStyle/>
            <a:p>
              <a:r>
                <a:rPr lang="en-US" dirty="0"/>
                <a:t>👉</a:t>
              </a:r>
            </a:p>
          </p:txBody>
        </p:sp>
      </p:grpSp>
      <p:pic>
        <p:nvPicPr>
          <p:cNvPr id="5" name="Picture 4"/>
          <p:cNvPicPr>
            <a:picLocks noChangeAspect="1"/>
          </p:cNvPicPr>
          <p:nvPr/>
        </p:nvPicPr>
        <p:blipFill>
          <a:blip r:embed="rId3"/>
          <a:stretch>
            <a:fillRect/>
          </a:stretch>
        </p:blipFill>
        <p:spPr>
          <a:xfrm>
            <a:off x="914400" y="1278468"/>
            <a:ext cx="6187440" cy="2169160"/>
          </a:xfrm>
          <a:prstGeom prst="rect">
            <a:avLst/>
          </a:prstGeom>
          <a:ln>
            <a:solidFill>
              <a:schemeClr val="bg1">
                <a:lumMod val="85000"/>
              </a:schemeClr>
            </a:solidFill>
          </a:ln>
          <a:effectLst>
            <a:outerShdw blurRad="101600" dist="38100" dir="2700000" algn="tl" rotWithShape="0">
              <a:schemeClr val="bg1">
                <a:lumMod val="85000"/>
                <a:alpha val="43000"/>
              </a:schemeClr>
            </a:outerShdw>
          </a:effectLst>
        </p:spPr>
      </p:pic>
    </p:spTree>
    <p:extLst>
      <p:ext uri="{BB962C8B-B14F-4D97-AF65-F5344CB8AC3E}">
        <p14:creationId xmlns:p14="http://schemas.microsoft.com/office/powerpoint/2010/main" val="884690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Integration Class Jobs</a:t>
            </a:r>
            <a:endParaRPr lang="en-US" dirty="0">
              <a:latin typeface="Century Schoolbook"/>
              <a:cs typeface="Century Schoolbook"/>
            </a:endParaRPr>
          </a:p>
        </p:txBody>
      </p:sp>
      <p:sp>
        <p:nvSpPr>
          <p:cNvPr id="2" name="Rectangle 1"/>
          <p:cNvSpPr/>
          <p:nvPr/>
        </p:nvSpPr>
        <p:spPr>
          <a:xfrm>
            <a:off x="914400" y="1371600"/>
            <a:ext cx="7315200" cy="3416320"/>
          </a:xfrm>
          <a:prstGeom prst="rect">
            <a:avLst/>
          </a:prstGeom>
        </p:spPr>
        <p:txBody>
          <a:bodyPr wrap="square">
            <a:spAutoFit/>
          </a:bodyPr>
          <a:lstStyle/>
          <a:p>
            <a:r>
              <a:rPr lang="en-US" dirty="0">
                <a:latin typeface="Century Schoolbook"/>
                <a:cs typeface="Century Schoolbook"/>
              </a:rPr>
              <a:t>The purpose of a integration class job is to integrate the derivatives that were calculated in the corresponding derivative jobs, producing the next simulation state from the previous state</a:t>
            </a:r>
            <a:r>
              <a:rPr lang="en-US" dirty="0" smtClean="0">
                <a:latin typeface="Century Schoolbook"/>
                <a:cs typeface="Century Schoolbook"/>
              </a:rPr>
              <a:t>.</a:t>
            </a:r>
          </a:p>
          <a:p>
            <a:endParaRPr lang="en-US" dirty="0">
              <a:latin typeface="Century Schoolbook"/>
              <a:cs typeface="Century Schoolbook"/>
            </a:endParaRPr>
          </a:p>
          <a:p>
            <a:r>
              <a:rPr lang="en-US" dirty="0">
                <a:latin typeface="Century Schoolbook"/>
                <a:cs typeface="Century Schoolbook"/>
              </a:rPr>
              <a:t>Integration jobs generally look very similar. That is because they are expected to do the same five things</a:t>
            </a:r>
            <a:r>
              <a:rPr lang="en-US" dirty="0" smtClean="0">
                <a:latin typeface="Century Schoolbook"/>
                <a:cs typeface="Century Schoolbook"/>
              </a:rPr>
              <a:t>:</a:t>
            </a:r>
          </a:p>
          <a:p>
            <a:endParaRPr lang="en-US" dirty="0">
              <a:latin typeface="Century Schoolbook"/>
              <a:cs typeface="Century Schoolbook"/>
            </a:endParaRPr>
          </a:p>
          <a:p>
            <a:pPr marL="800100" lvl="1" indent="-342900">
              <a:buFont typeface="+mj-lt"/>
              <a:buAutoNum type="arabicPeriod"/>
            </a:pPr>
            <a:r>
              <a:rPr lang="en-US" dirty="0">
                <a:latin typeface="Century Schoolbook"/>
                <a:cs typeface="Century Schoolbook"/>
              </a:rPr>
              <a:t>Load the state into the integrator.</a:t>
            </a:r>
          </a:p>
          <a:p>
            <a:pPr marL="800100" lvl="1" indent="-342900">
              <a:buFont typeface="+mj-lt"/>
              <a:buAutoNum type="arabicPeriod"/>
            </a:pPr>
            <a:r>
              <a:rPr lang="en-US" dirty="0">
                <a:latin typeface="Century Schoolbook"/>
                <a:cs typeface="Century Schoolbook"/>
              </a:rPr>
              <a:t>Load the state derivatives into the integrator.</a:t>
            </a:r>
          </a:p>
          <a:p>
            <a:pPr marL="800100" lvl="1" indent="-342900">
              <a:buFont typeface="+mj-lt"/>
              <a:buAutoNum type="arabicPeriod"/>
            </a:pPr>
            <a:r>
              <a:rPr lang="en-US" dirty="0">
                <a:latin typeface="Century Schoolbook"/>
                <a:cs typeface="Century Schoolbook"/>
              </a:rPr>
              <a:t>Call the integrate() function.</a:t>
            </a:r>
          </a:p>
          <a:p>
            <a:pPr marL="800100" lvl="1" indent="-342900">
              <a:buFont typeface="+mj-lt"/>
              <a:buAutoNum type="arabicPeriod"/>
            </a:pPr>
            <a:r>
              <a:rPr lang="en-US" dirty="0">
                <a:latin typeface="Century Schoolbook"/>
                <a:cs typeface="Century Schoolbook"/>
              </a:rPr>
              <a:t>Unload the updated state from the integrator.</a:t>
            </a:r>
          </a:p>
          <a:p>
            <a:pPr marL="800100" lvl="1" indent="-342900">
              <a:buFont typeface="+mj-lt"/>
              <a:buAutoNum type="arabicPeriod"/>
            </a:pPr>
            <a:r>
              <a:rPr lang="en-US" dirty="0">
                <a:latin typeface="Century Schoolbook"/>
                <a:cs typeface="Century Schoolbook"/>
              </a:rPr>
              <a:t>Return the value that was returned by the integrate() call</a:t>
            </a:r>
            <a:r>
              <a:rPr lang="en-US" dirty="0" smtClean="0">
                <a:latin typeface="Century Schoolbook"/>
                <a:cs typeface="Century Schoolbook"/>
              </a:rPr>
              <a:t>.</a:t>
            </a:r>
            <a:endParaRPr lang="en-US" dirty="0">
              <a:latin typeface="Century Schoolbook"/>
              <a:cs typeface="Century Schoolbook"/>
            </a:endParaRPr>
          </a:p>
        </p:txBody>
      </p:sp>
    </p:spTree>
    <p:extLst>
      <p:ext uri="{BB962C8B-B14F-4D97-AF65-F5344CB8AC3E}">
        <p14:creationId xmlns:p14="http://schemas.microsoft.com/office/powerpoint/2010/main" val="6078504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6858000" y="2286000"/>
            <a:ext cx="1913175" cy="1915641"/>
            <a:chOff x="6164382" y="2343158"/>
            <a:chExt cx="1913175" cy="1915641"/>
          </a:xfrm>
        </p:grpSpPr>
        <p:grpSp>
          <p:nvGrpSpPr>
            <p:cNvPr id="6" name="Group 5"/>
            <p:cNvGrpSpPr/>
            <p:nvPr/>
          </p:nvGrpSpPr>
          <p:grpSpPr>
            <a:xfrm>
              <a:off x="7143091" y="4010044"/>
              <a:ext cx="173434" cy="248755"/>
              <a:chOff x="7567549" y="2430270"/>
              <a:chExt cx="422705" cy="615986"/>
            </a:xfrm>
            <a:effectLst>
              <a:glow rad="317500">
                <a:srgbClr val="FFFF00">
                  <a:alpha val="15000"/>
                </a:srgbClr>
              </a:glow>
            </a:effectLst>
          </p:grpSpPr>
          <p:sp>
            <p:nvSpPr>
              <p:cNvPr id="44" name="Rectangle 43"/>
              <p:cNvSpPr/>
              <p:nvPr/>
            </p:nvSpPr>
            <p:spPr>
              <a:xfrm>
                <a:off x="7567549" y="2448125"/>
                <a:ext cx="401484" cy="598131"/>
              </a:xfrm>
              <a:prstGeom prst="rect">
                <a:avLst/>
              </a:prstGeom>
              <a:solidFill>
                <a:schemeClr val="accent5">
                  <a:lumMod val="20000"/>
                  <a:lumOff val="8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ight Triangle 44"/>
              <p:cNvSpPr/>
              <p:nvPr/>
            </p:nvSpPr>
            <p:spPr>
              <a:xfrm flipH="1" flipV="1">
                <a:off x="7780683" y="2430270"/>
                <a:ext cx="209571" cy="199139"/>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ight Triangle 45"/>
              <p:cNvSpPr/>
              <p:nvPr/>
            </p:nvSpPr>
            <p:spPr>
              <a:xfrm>
                <a:off x="7802909" y="2448123"/>
                <a:ext cx="166124" cy="165411"/>
              </a:xfrm>
              <a:prstGeom prst="rtTriangle">
                <a:avLst/>
              </a:prstGeom>
              <a:solidFill>
                <a:schemeClr val="accent5">
                  <a:lumMod val="60000"/>
                  <a:lumOff val="4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7116043" y="2343158"/>
              <a:ext cx="285750" cy="211434"/>
              <a:chOff x="4399272" y="296302"/>
              <a:chExt cx="696451" cy="523568"/>
            </a:xfrm>
          </p:grpSpPr>
          <p:sp>
            <p:nvSpPr>
              <p:cNvPr id="41" name="Rounded Rectangle 40"/>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ight Triangle 41"/>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ounded Rectangle 42"/>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8" name="Straight Connector 7"/>
            <p:cNvCxnSpPr>
              <a:endCxn id="37" idx="0"/>
            </p:cNvCxnSpPr>
            <p:nvPr/>
          </p:nvCxnSpPr>
          <p:spPr>
            <a:xfrm flipH="1">
              <a:off x="6749242" y="3198747"/>
              <a:ext cx="106477" cy="7115"/>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a:endCxn id="29" idx="0"/>
            </p:cNvCxnSpPr>
            <p:nvPr/>
          </p:nvCxnSpPr>
          <p:spPr>
            <a:xfrm>
              <a:off x="6770165" y="3499176"/>
              <a:ext cx="458903" cy="119873"/>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a:off x="6602295" y="2772089"/>
              <a:ext cx="285750" cy="211434"/>
              <a:chOff x="4399272" y="296302"/>
              <a:chExt cx="696451" cy="523568"/>
            </a:xfrm>
          </p:grpSpPr>
          <p:sp>
            <p:nvSpPr>
              <p:cNvPr id="38" name="Rounded Rectangle 37"/>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ight Triangle 38"/>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ounded Rectangle 39"/>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6606367" y="3176413"/>
              <a:ext cx="285750" cy="211434"/>
              <a:chOff x="4399272" y="296302"/>
              <a:chExt cx="696451" cy="523568"/>
            </a:xfrm>
          </p:grpSpPr>
          <p:sp>
            <p:nvSpPr>
              <p:cNvPr id="35" name="Rounded Rectangle 34"/>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ight Triangle 35"/>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ounded Rectangle 36"/>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6164382" y="3615983"/>
              <a:ext cx="285750" cy="211434"/>
              <a:chOff x="4399272" y="296302"/>
              <a:chExt cx="696451" cy="523568"/>
            </a:xfrm>
          </p:grpSpPr>
          <p:sp>
            <p:nvSpPr>
              <p:cNvPr id="32" name="Rounded Rectangle 31"/>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ight Triangle 32"/>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ounded Rectangle 33"/>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7086192" y="3619048"/>
              <a:ext cx="285750" cy="211434"/>
              <a:chOff x="4399272" y="296302"/>
              <a:chExt cx="696451" cy="523568"/>
            </a:xfrm>
          </p:grpSpPr>
          <p:sp>
            <p:nvSpPr>
              <p:cNvPr id="29" name="Rounded Rectangle 28"/>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ight Triangle 29"/>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4" name="Straight Connector 13"/>
            <p:cNvCxnSpPr>
              <a:stCxn id="31" idx="2"/>
              <a:endCxn id="44" idx="0"/>
            </p:cNvCxnSpPr>
            <p:nvPr/>
          </p:nvCxnSpPr>
          <p:spPr>
            <a:xfrm flipH="1">
              <a:off x="7225455" y="3830482"/>
              <a:ext cx="3612" cy="186772"/>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a:endCxn id="32" idx="0"/>
            </p:cNvCxnSpPr>
            <p:nvPr/>
          </p:nvCxnSpPr>
          <p:spPr>
            <a:xfrm flipH="1">
              <a:off x="6307257" y="3499176"/>
              <a:ext cx="462908" cy="116808"/>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a:endCxn id="38" idx="0"/>
            </p:cNvCxnSpPr>
            <p:nvPr/>
          </p:nvCxnSpPr>
          <p:spPr>
            <a:xfrm flipH="1">
              <a:off x="6745170" y="2641595"/>
              <a:ext cx="528667" cy="130494"/>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7791807" y="2772586"/>
              <a:ext cx="285750" cy="211434"/>
              <a:chOff x="4399272" y="296302"/>
              <a:chExt cx="696451" cy="523568"/>
            </a:xfrm>
          </p:grpSpPr>
          <p:sp>
            <p:nvSpPr>
              <p:cNvPr id="26" name="Rounded Rectangle 25"/>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ight Triangle 26"/>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ounded Rectangle 27"/>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8" name="Straight Connector 17"/>
            <p:cNvCxnSpPr>
              <a:endCxn id="26" idx="0"/>
            </p:cNvCxnSpPr>
            <p:nvPr/>
          </p:nvCxnSpPr>
          <p:spPr>
            <a:xfrm>
              <a:off x="7273837" y="2641595"/>
              <a:ext cx="660845" cy="130991"/>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193686" y="3687174"/>
              <a:ext cx="221226" cy="97984"/>
            </a:xfrm>
            <a:prstGeom prst="rect">
              <a:avLst/>
            </a:prstGeom>
            <a:noFill/>
          </p:spPr>
          <p:txBody>
            <a:bodyPr wrap="none" lIns="0" tIns="0" rIns="0" bIns="0" rtlCol="0">
              <a:noAutofit/>
            </a:bodyPr>
            <a:lstStyle/>
            <a:p>
              <a:pPr algn="ctr"/>
              <a:r>
                <a:rPr lang="en-US" sz="600" dirty="0" smtClean="0"/>
                <a:t>include</a:t>
              </a:r>
              <a:endParaRPr lang="en-US" sz="600" dirty="0"/>
            </a:p>
          </p:txBody>
        </p:sp>
        <p:sp>
          <p:nvSpPr>
            <p:cNvPr id="20" name="TextBox 19"/>
            <p:cNvSpPr txBox="1"/>
            <p:nvPr/>
          </p:nvSpPr>
          <p:spPr>
            <a:xfrm>
              <a:off x="7118455" y="3687174"/>
              <a:ext cx="221226" cy="97984"/>
            </a:xfrm>
            <a:prstGeom prst="rect">
              <a:avLst/>
            </a:prstGeom>
            <a:noFill/>
          </p:spPr>
          <p:txBody>
            <a:bodyPr wrap="none" lIns="0" tIns="0" rIns="0" bIns="0" rtlCol="0">
              <a:noAutofit/>
            </a:bodyPr>
            <a:lstStyle/>
            <a:p>
              <a:pPr algn="ctr"/>
              <a:r>
                <a:rPr lang="en-US" sz="600" dirty="0" err="1" smtClean="0"/>
                <a:t>src</a:t>
              </a:r>
              <a:endParaRPr lang="en-US" sz="600" dirty="0"/>
            </a:p>
          </p:txBody>
        </p:sp>
        <p:sp>
          <p:nvSpPr>
            <p:cNvPr id="21" name="TextBox 20"/>
            <p:cNvSpPr txBox="1"/>
            <p:nvPr/>
          </p:nvSpPr>
          <p:spPr>
            <a:xfrm>
              <a:off x="6638629" y="3259673"/>
              <a:ext cx="221226" cy="97984"/>
            </a:xfrm>
            <a:prstGeom prst="rect">
              <a:avLst/>
            </a:prstGeom>
            <a:noFill/>
          </p:spPr>
          <p:txBody>
            <a:bodyPr wrap="none" lIns="0" tIns="0" rIns="0" bIns="0" rtlCol="0">
              <a:noAutofit/>
            </a:bodyPr>
            <a:lstStyle/>
            <a:p>
              <a:pPr algn="ctr"/>
              <a:r>
                <a:rPr lang="en-US" sz="600" dirty="0" smtClean="0"/>
                <a:t>cannon</a:t>
              </a:r>
              <a:endParaRPr lang="en-US" sz="600" dirty="0"/>
            </a:p>
          </p:txBody>
        </p:sp>
        <p:sp>
          <p:nvSpPr>
            <p:cNvPr id="22" name="TextBox 21"/>
            <p:cNvSpPr txBox="1"/>
            <p:nvPr/>
          </p:nvSpPr>
          <p:spPr>
            <a:xfrm>
              <a:off x="6634557" y="2856090"/>
              <a:ext cx="221226" cy="97984"/>
            </a:xfrm>
            <a:prstGeom prst="rect">
              <a:avLst/>
            </a:prstGeom>
            <a:noFill/>
          </p:spPr>
          <p:txBody>
            <a:bodyPr wrap="none" lIns="0" tIns="0" rIns="0" bIns="0" rtlCol="0">
              <a:noAutofit/>
            </a:bodyPr>
            <a:lstStyle/>
            <a:p>
              <a:pPr algn="ctr"/>
              <a:r>
                <a:rPr lang="en-US" sz="600" dirty="0" smtClean="0"/>
                <a:t>models</a:t>
              </a:r>
              <a:endParaRPr lang="en-US" sz="600" dirty="0"/>
            </a:p>
          </p:txBody>
        </p:sp>
        <p:sp>
          <p:nvSpPr>
            <p:cNvPr id="23" name="TextBox 22"/>
            <p:cNvSpPr txBox="1"/>
            <p:nvPr/>
          </p:nvSpPr>
          <p:spPr>
            <a:xfrm>
              <a:off x="7157066" y="2407591"/>
              <a:ext cx="221226" cy="97984"/>
            </a:xfrm>
            <a:prstGeom prst="rect">
              <a:avLst/>
            </a:prstGeom>
            <a:noFill/>
          </p:spPr>
          <p:txBody>
            <a:bodyPr wrap="none" lIns="0" tIns="0" rIns="0" bIns="0" rtlCol="0">
              <a:noAutofit/>
            </a:bodyPr>
            <a:lstStyle/>
            <a:p>
              <a:pPr algn="ctr"/>
              <a:r>
                <a:rPr lang="en-US" sz="600" dirty="0" err="1" smtClean="0"/>
                <a:t>Sim_cannon_numeric</a:t>
              </a:r>
              <a:endParaRPr lang="en-US" sz="600" dirty="0"/>
            </a:p>
          </p:txBody>
        </p:sp>
        <p:sp>
          <p:nvSpPr>
            <p:cNvPr id="24" name="TextBox 23"/>
            <p:cNvSpPr txBox="1"/>
            <p:nvPr/>
          </p:nvSpPr>
          <p:spPr>
            <a:xfrm>
              <a:off x="7821011" y="2846174"/>
              <a:ext cx="221226" cy="97984"/>
            </a:xfrm>
            <a:prstGeom prst="rect">
              <a:avLst/>
            </a:prstGeom>
            <a:noFill/>
          </p:spPr>
          <p:txBody>
            <a:bodyPr wrap="none" lIns="0" tIns="0" rIns="0" bIns="0" rtlCol="0">
              <a:noAutofit/>
            </a:bodyPr>
            <a:lstStyle/>
            <a:p>
              <a:pPr algn="ctr"/>
              <a:r>
                <a:rPr lang="en-US" sz="600" dirty="0" err="1" smtClean="0"/>
                <a:t>Run_test</a:t>
              </a:r>
              <a:endParaRPr lang="en-US" sz="600" dirty="0"/>
            </a:p>
          </p:txBody>
        </p:sp>
        <p:cxnSp>
          <p:nvCxnSpPr>
            <p:cNvPr id="25" name="Straight Connector 24"/>
            <p:cNvCxnSpPr>
              <a:stCxn id="40" idx="2"/>
              <a:endCxn id="37" idx="0"/>
            </p:cNvCxnSpPr>
            <p:nvPr/>
          </p:nvCxnSpPr>
          <p:spPr>
            <a:xfrm>
              <a:off x="6745170" y="2983523"/>
              <a:ext cx="4072" cy="222339"/>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sp>
        <p:nvSpPr>
          <p:cNvPr id="47" name="Rectangle 46"/>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Cannon Ball Integration Job-function</a:t>
            </a:r>
            <a:endParaRPr lang="en-US" dirty="0">
              <a:latin typeface="Century Schoolbook"/>
              <a:cs typeface="Century Schoolbook"/>
            </a:endParaRPr>
          </a:p>
        </p:txBody>
      </p:sp>
      <p:sp>
        <p:nvSpPr>
          <p:cNvPr id="48" name="Rectangle 47"/>
          <p:cNvSpPr/>
          <p:nvPr/>
        </p:nvSpPr>
        <p:spPr>
          <a:xfrm>
            <a:off x="1371600" y="870835"/>
            <a:ext cx="1369185" cy="276999"/>
          </a:xfrm>
          <a:prstGeom prst="rect">
            <a:avLst/>
          </a:prstGeom>
        </p:spPr>
        <p:txBody>
          <a:bodyPr wrap="none">
            <a:spAutoFit/>
          </a:bodyPr>
          <a:lstStyle/>
          <a:p>
            <a:r>
              <a:rPr lang="en-US" sz="1200" dirty="0" err="1">
                <a:latin typeface="Consolas"/>
                <a:cs typeface="Consolas"/>
              </a:rPr>
              <a:t>c</a:t>
            </a:r>
            <a:r>
              <a:rPr lang="en-US" sz="1200" dirty="0" err="1" smtClean="0">
                <a:latin typeface="Consolas"/>
                <a:cs typeface="Consolas"/>
              </a:rPr>
              <a:t>annon_integ.c</a:t>
            </a:r>
            <a:r>
              <a:rPr lang="en-US" sz="1200" dirty="0" smtClean="0">
                <a:latin typeface="Consolas"/>
                <a:cs typeface="Consolas"/>
              </a:rPr>
              <a:t>  </a:t>
            </a:r>
            <a:endParaRPr lang="en-US" sz="1200" dirty="0">
              <a:latin typeface="Consolas"/>
              <a:cs typeface="Consolas"/>
            </a:endParaRPr>
          </a:p>
        </p:txBody>
      </p:sp>
      <p:grpSp>
        <p:nvGrpSpPr>
          <p:cNvPr id="49" name="Group 48"/>
          <p:cNvGrpSpPr/>
          <p:nvPr/>
        </p:nvGrpSpPr>
        <p:grpSpPr>
          <a:xfrm>
            <a:off x="1371600" y="5631934"/>
            <a:ext cx="5302855" cy="370420"/>
            <a:chOff x="981075" y="4171434"/>
            <a:chExt cx="5302855" cy="370420"/>
          </a:xfrm>
        </p:grpSpPr>
        <p:sp>
          <p:nvSpPr>
            <p:cNvPr id="50" name="Rectangle 49"/>
            <p:cNvSpPr/>
            <p:nvPr/>
          </p:nvSpPr>
          <p:spPr>
            <a:xfrm>
              <a:off x="1398308" y="4171434"/>
              <a:ext cx="4885622" cy="369332"/>
            </a:xfrm>
            <a:prstGeom prst="rect">
              <a:avLst/>
            </a:prstGeom>
            <a:ln>
              <a:noFill/>
            </a:ln>
          </p:spPr>
          <p:txBody>
            <a:bodyPr wrap="none">
              <a:spAutoFit/>
            </a:bodyPr>
            <a:lstStyle/>
            <a:p>
              <a:r>
                <a:rPr lang="en-US" dirty="0">
                  <a:latin typeface="Century Schoolbook"/>
                  <a:cs typeface="Century Schoolbook"/>
                </a:rPr>
                <a:t> Add </a:t>
              </a:r>
              <a:r>
                <a:rPr lang="en-US" dirty="0" err="1" smtClean="0">
                  <a:latin typeface="Consolas"/>
                  <a:cs typeface="Consolas"/>
                </a:rPr>
                <a:t>cannon_integ</a:t>
              </a:r>
              <a:r>
                <a:rPr lang="en-US" dirty="0" smtClean="0">
                  <a:latin typeface="Consolas"/>
                  <a:cs typeface="Consolas"/>
                </a:rPr>
                <a:t>(</a:t>
              </a:r>
              <a:r>
                <a:rPr lang="en-US" dirty="0">
                  <a:latin typeface="Consolas"/>
                  <a:cs typeface="Consolas"/>
                </a:rPr>
                <a:t>)</a:t>
              </a:r>
              <a:r>
                <a:rPr lang="en-US" dirty="0">
                  <a:latin typeface="Century Schoolbook"/>
                  <a:cs typeface="Century Schoolbook"/>
                </a:rPr>
                <a:t> to </a:t>
              </a:r>
              <a:r>
                <a:rPr lang="en-US" dirty="0" err="1" smtClean="0">
                  <a:latin typeface="Consolas"/>
                  <a:cs typeface="Consolas"/>
                </a:rPr>
                <a:t>cannon_numeric.c</a:t>
              </a:r>
              <a:endParaRPr lang="en-US" dirty="0">
                <a:latin typeface="Consolas"/>
                <a:cs typeface="Consolas"/>
              </a:endParaRPr>
            </a:p>
          </p:txBody>
        </p:sp>
        <p:sp>
          <p:nvSpPr>
            <p:cNvPr id="51" name="Rectangle 50"/>
            <p:cNvSpPr/>
            <p:nvPr/>
          </p:nvSpPr>
          <p:spPr>
            <a:xfrm>
              <a:off x="981075" y="4172522"/>
              <a:ext cx="417903" cy="369332"/>
            </a:xfrm>
            <a:prstGeom prst="rect">
              <a:avLst/>
            </a:prstGeom>
            <a:ln>
              <a:noFill/>
            </a:ln>
          </p:spPr>
          <p:txBody>
            <a:bodyPr wrap="square">
              <a:spAutoFit/>
            </a:bodyPr>
            <a:lstStyle/>
            <a:p>
              <a:r>
                <a:rPr lang="en-US" dirty="0"/>
                <a:t>👉</a:t>
              </a:r>
            </a:p>
          </p:txBody>
        </p:sp>
      </p:grpSp>
      <p:pic>
        <p:nvPicPr>
          <p:cNvPr id="3" name="Picture 2"/>
          <p:cNvPicPr>
            <a:picLocks noChangeAspect="1"/>
          </p:cNvPicPr>
          <p:nvPr/>
        </p:nvPicPr>
        <p:blipFill>
          <a:blip r:embed="rId2"/>
          <a:stretch>
            <a:fillRect/>
          </a:stretch>
        </p:blipFill>
        <p:spPr>
          <a:xfrm>
            <a:off x="1430867" y="1126067"/>
            <a:ext cx="4973320" cy="4316730"/>
          </a:xfrm>
          <a:prstGeom prst="rect">
            <a:avLst/>
          </a:prstGeom>
        </p:spPr>
      </p:pic>
    </p:spTree>
    <p:extLst>
      <p:ext uri="{BB962C8B-B14F-4D97-AF65-F5344CB8AC3E}">
        <p14:creationId xmlns:p14="http://schemas.microsoft.com/office/powerpoint/2010/main" val="9890582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Updating the </a:t>
            </a:r>
            <a:r>
              <a:rPr lang="en-US" dirty="0" err="1" smtClean="0">
                <a:latin typeface="Century Schoolbook"/>
                <a:cs typeface="Century Schoolbook"/>
              </a:rPr>
              <a:t>S_define</a:t>
            </a:r>
            <a:r>
              <a:rPr lang="en-US" dirty="0" smtClean="0">
                <a:latin typeface="Century Schoolbook"/>
                <a:cs typeface="Century Schoolbook"/>
              </a:rPr>
              <a:t> File</a:t>
            </a:r>
            <a:endParaRPr lang="en-US" dirty="0">
              <a:latin typeface="Century Schoolbook"/>
              <a:cs typeface="Century Schoolbook"/>
            </a:endParaRPr>
          </a:p>
        </p:txBody>
      </p:sp>
      <p:sp>
        <p:nvSpPr>
          <p:cNvPr id="8" name="Rectangle 7"/>
          <p:cNvSpPr/>
          <p:nvPr/>
        </p:nvSpPr>
        <p:spPr>
          <a:xfrm>
            <a:off x="1828800" y="2743200"/>
            <a:ext cx="4512733" cy="307777"/>
          </a:xfrm>
          <a:prstGeom prst="rect">
            <a:avLst/>
          </a:prstGeom>
        </p:spPr>
        <p:txBody>
          <a:bodyPr wrap="square">
            <a:spAutoFit/>
          </a:bodyPr>
          <a:lstStyle/>
          <a:p>
            <a:r>
              <a:rPr lang="en-US" sz="1400" dirty="0" smtClean="0">
                <a:latin typeface="Consolas"/>
                <a:cs typeface="Consolas"/>
              </a:rPr>
              <a:t>##include "cannon/include/</a:t>
            </a:r>
            <a:r>
              <a:rPr lang="en-US" sz="1400" dirty="0" err="1" smtClean="0">
                <a:latin typeface="Consolas"/>
                <a:cs typeface="Consolas"/>
              </a:rPr>
              <a:t>cannon_analytic.h</a:t>
            </a:r>
            <a:r>
              <a:rPr lang="en-US" sz="1400" dirty="0" smtClean="0">
                <a:latin typeface="Consolas"/>
                <a:cs typeface="Consolas"/>
              </a:rPr>
              <a:t>"</a:t>
            </a:r>
            <a:endParaRPr lang="en-US" sz="1400" dirty="0">
              <a:latin typeface="Consolas"/>
              <a:cs typeface="Consolas"/>
            </a:endParaRPr>
          </a:p>
        </p:txBody>
      </p:sp>
      <p:sp>
        <p:nvSpPr>
          <p:cNvPr id="9" name="Rectangle 8"/>
          <p:cNvSpPr/>
          <p:nvPr/>
        </p:nvSpPr>
        <p:spPr>
          <a:xfrm>
            <a:off x="1828800" y="3017520"/>
            <a:ext cx="4444999" cy="307777"/>
          </a:xfrm>
          <a:prstGeom prst="rect">
            <a:avLst/>
          </a:prstGeom>
        </p:spPr>
        <p:txBody>
          <a:bodyPr wrap="square">
            <a:spAutoFit/>
          </a:bodyPr>
          <a:lstStyle/>
          <a:p>
            <a:r>
              <a:rPr lang="en-US" sz="1400" dirty="0">
                <a:latin typeface="Consolas"/>
                <a:cs typeface="Consolas"/>
              </a:rPr>
              <a:t>##include "cannon/include/</a:t>
            </a:r>
            <a:r>
              <a:rPr lang="en-US" sz="1400" dirty="0" err="1">
                <a:latin typeface="Consolas"/>
                <a:cs typeface="Consolas"/>
              </a:rPr>
              <a:t>cannon_numeric.h</a:t>
            </a:r>
            <a:r>
              <a:rPr lang="en-US" sz="1400" dirty="0">
                <a:latin typeface="Consolas"/>
                <a:cs typeface="Consolas"/>
              </a:rPr>
              <a:t>"</a:t>
            </a:r>
          </a:p>
        </p:txBody>
      </p:sp>
      <p:sp>
        <p:nvSpPr>
          <p:cNvPr id="11" name="Rectangle 10"/>
          <p:cNvSpPr/>
          <p:nvPr/>
        </p:nvSpPr>
        <p:spPr>
          <a:xfrm>
            <a:off x="1828800" y="1645920"/>
            <a:ext cx="3183467" cy="307777"/>
          </a:xfrm>
          <a:prstGeom prst="rect">
            <a:avLst/>
          </a:prstGeom>
        </p:spPr>
        <p:txBody>
          <a:bodyPr wrap="square">
            <a:spAutoFit/>
          </a:bodyPr>
          <a:lstStyle/>
          <a:p>
            <a:r>
              <a:rPr lang="en-US" sz="1400" dirty="0" smtClean="0">
                <a:latin typeface="Consolas"/>
                <a:cs typeface="Consolas"/>
              </a:rPr>
              <a:t>(</a:t>
            </a:r>
            <a:r>
              <a:rPr lang="en-US" sz="1400" dirty="0">
                <a:latin typeface="Consolas"/>
                <a:cs typeface="Consolas"/>
              </a:rPr>
              <a:t>cannon/</a:t>
            </a:r>
            <a:r>
              <a:rPr lang="en-US" sz="1400" dirty="0" err="1">
                <a:latin typeface="Consolas"/>
                <a:cs typeface="Consolas"/>
              </a:rPr>
              <a:t>src</a:t>
            </a:r>
            <a:r>
              <a:rPr lang="en-US" sz="1400" dirty="0">
                <a:latin typeface="Consolas"/>
                <a:cs typeface="Consolas"/>
              </a:rPr>
              <a:t>/</a:t>
            </a:r>
            <a:r>
              <a:rPr lang="en-US" sz="1400" dirty="0" err="1" smtClean="0">
                <a:latin typeface="Consolas"/>
                <a:cs typeface="Consolas"/>
              </a:rPr>
              <a:t>cannon_numeric.c</a:t>
            </a:r>
            <a:r>
              <a:rPr lang="en-US" sz="1400" dirty="0">
                <a:latin typeface="Consolas"/>
                <a:cs typeface="Consolas"/>
              </a:rPr>
              <a:t>)</a:t>
            </a:r>
          </a:p>
        </p:txBody>
      </p:sp>
      <p:sp>
        <p:nvSpPr>
          <p:cNvPr id="12" name="Rectangle 11"/>
          <p:cNvSpPr/>
          <p:nvPr/>
        </p:nvSpPr>
        <p:spPr>
          <a:xfrm>
            <a:off x="1828800" y="1371600"/>
            <a:ext cx="3145963" cy="307777"/>
          </a:xfrm>
          <a:prstGeom prst="rect">
            <a:avLst/>
          </a:prstGeom>
        </p:spPr>
        <p:txBody>
          <a:bodyPr wrap="none">
            <a:spAutoFit/>
          </a:bodyPr>
          <a:lstStyle/>
          <a:p>
            <a:r>
              <a:rPr lang="en-US" sz="1400" dirty="0">
                <a:latin typeface="Consolas"/>
                <a:cs typeface="Consolas"/>
              </a:rPr>
              <a:t>(cannon/</a:t>
            </a:r>
            <a:r>
              <a:rPr lang="en-US" sz="1400" dirty="0" err="1">
                <a:latin typeface="Consolas"/>
                <a:cs typeface="Consolas"/>
              </a:rPr>
              <a:t>src</a:t>
            </a:r>
            <a:r>
              <a:rPr lang="en-US" sz="1400" dirty="0">
                <a:latin typeface="Consolas"/>
                <a:cs typeface="Consolas"/>
              </a:rPr>
              <a:t>/</a:t>
            </a:r>
            <a:r>
              <a:rPr lang="en-US" sz="1400" dirty="0" err="1">
                <a:latin typeface="Consolas"/>
                <a:cs typeface="Consolas"/>
              </a:rPr>
              <a:t>cannon_analytic.c</a:t>
            </a:r>
            <a:r>
              <a:rPr lang="en-US" sz="1400" dirty="0">
                <a:latin typeface="Consolas"/>
                <a:cs typeface="Consolas"/>
              </a:rPr>
              <a:t>)</a:t>
            </a:r>
          </a:p>
        </p:txBody>
      </p:sp>
      <p:sp>
        <p:nvSpPr>
          <p:cNvPr id="13" name="Rectangle 12"/>
          <p:cNvSpPr/>
          <p:nvPr/>
        </p:nvSpPr>
        <p:spPr>
          <a:xfrm>
            <a:off x="1828800" y="4096416"/>
            <a:ext cx="5115009" cy="307777"/>
          </a:xfrm>
          <a:prstGeom prst="rect">
            <a:avLst/>
          </a:prstGeom>
        </p:spPr>
        <p:txBody>
          <a:bodyPr wrap="square">
            <a:spAutoFit/>
          </a:bodyPr>
          <a:lstStyle/>
          <a:p>
            <a:r>
              <a:rPr lang="en-US" sz="1400" dirty="0" smtClean="0">
                <a:latin typeface="Consolas"/>
                <a:cs typeface="Consolas"/>
              </a:rPr>
              <a:t>(0.01, "scheduled") </a:t>
            </a:r>
            <a:r>
              <a:rPr lang="en-US" sz="1400" dirty="0" err="1" smtClean="0">
                <a:latin typeface="Consolas"/>
                <a:cs typeface="Consolas"/>
              </a:rPr>
              <a:t>cannon_analytic</a:t>
            </a:r>
            <a:r>
              <a:rPr lang="en-US" sz="1400" dirty="0" smtClean="0">
                <a:latin typeface="Consolas"/>
                <a:cs typeface="Consolas"/>
              </a:rPr>
              <a:t>( &amp;cannon ) ;</a:t>
            </a:r>
            <a:endParaRPr lang="en-US" sz="1400" dirty="0">
              <a:latin typeface="Consolas"/>
              <a:cs typeface="Consolas"/>
            </a:endParaRPr>
          </a:p>
        </p:txBody>
      </p:sp>
      <p:sp>
        <p:nvSpPr>
          <p:cNvPr id="14" name="Rectangle 13"/>
          <p:cNvSpPr/>
          <p:nvPr/>
        </p:nvSpPr>
        <p:spPr>
          <a:xfrm>
            <a:off x="1828800" y="4465909"/>
            <a:ext cx="6070600" cy="523220"/>
          </a:xfrm>
          <a:prstGeom prst="rect">
            <a:avLst/>
          </a:prstGeom>
        </p:spPr>
        <p:txBody>
          <a:bodyPr wrap="square">
            <a:spAutoFit/>
          </a:bodyPr>
          <a:lstStyle/>
          <a:p>
            <a:r>
              <a:rPr lang="en-US" sz="1400" dirty="0" smtClean="0">
                <a:latin typeface="Consolas"/>
                <a:cs typeface="Consolas"/>
              </a:rPr>
              <a:t>(</a:t>
            </a:r>
            <a:r>
              <a:rPr lang="en-US" sz="1400" dirty="0">
                <a:latin typeface="Consolas"/>
                <a:cs typeface="Consolas"/>
              </a:rPr>
              <a:t>"derivative") </a:t>
            </a:r>
            <a:r>
              <a:rPr lang="en-US" sz="1400" dirty="0" err="1">
                <a:latin typeface="Consolas"/>
                <a:cs typeface="Consolas"/>
              </a:rPr>
              <a:t>cannon_deriv</a:t>
            </a:r>
            <a:r>
              <a:rPr lang="en-US" sz="1400" dirty="0">
                <a:latin typeface="Consolas"/>
                <a:cs typeface="Consolas"/>
              </a:rPr>
              <a:t>( &amp;cannon) </a:t>
            </a:r>
            <a:r>
              <a:rPr lang="en-US" sz="1400" dirty="0" smtClean="0">
                <a:latin typeface="Consolas"/>
                <a:cs typeface="Consolas"/>
              </a:rPr>
              <a:t>;</a:t>
            </a:r>
          </a:p>
          <a:p>
            <a:r>
              <a:rPr lang="en-US" sz="1400" dirty="0" smtClean="0">
                <a:latin typeface="Consolas"/>
                <a:cs typeface="Consolas"/>
              </a:rPr>
              <a:t>(</a:t>
            </a:r>
            <a:r>
              <a:rPr lang="en-US" sz="1400" dirty="0">
                <a:latin typeface="Consolas"/>
                <a:cs typeface="Consolas"/>
              </a:rPr>
              <a:t>"integration") </a:t>
            </a:r>
            <a:r>
              <a:rPr lang="en-US" sz="1400" dirty="0" err="1">
                <a:latin typeface="Consolas"/>
                <a:cs typeface="Consolas"/>
              </a:rPr>
              <a:t>trick_ret</a:t>
            </a:r>
            <a:r>
              <a:rPr lang="en-US" sz="1400" dirty="0">
                <a:latin typeface="Consolas"/>
                <a:cs typeface="Consolas"/>
              </a:rPr>
              <a:t>= </a:t>
            </a:r>
            <a:r>
              <a:rPr lang="en-US" sz="1400" dirty="0" err="1">
                <a:latin typeface="Consolas"/>
                <a:cs typeface="Consolas"/>
              </a:rPr>
              <a:t>cannon_integ</a:t>
            </a:r>
            <a:r>
              <a:rPr lang="en-US" sz="1400" dirty="0">
                <a:latin typeface="Consolas"/>
                <a:cs typeface="Consolas"/>
              </a:rPr>
              <a:t>( &amp; cannon);</a:t>
            </a:r>
          </a:p>
        </p:txBody>
      </p:sp>
      <p:sp>
        <p:nvSpPr>
          <p:cNvPr id="15" name="TextBox 14"/>
          <p:cNvSpPr txBox="1"/>
          <p:nvPr/>
        </p:nvSpPr>
        <p:spPr>
          <a:xfrm>
            <a:off x="914400" y="1371600"/>
            <a:ext cx="974345" cy="307777"/>
          </a:xfrm>
          <a:prstGeom prst="rect">
            <a:avLst/>
          </a:prstGeom>
          <a:noFill/>
        </p:spPr>
        <p:txBody>
          <a:bodyPr wrap="none" rtlCol="0">
            <a:spAutoFit/>
          </a:bodyPr>
          <a:lstStyle/>
          <a:p>
            <a:r>
              <a:rPr lang="en-US" sz="1400" dirty="0" smtClean="0">
                <a:solidFill>
                  <a:srgbClr val="008000"/>
                </a:solidFill>
                <a:latin typeface="Consolas"/>
                <a:cs typeface="Consolas"/>
              </a:rPr>
              <a:t>REPLACE:</a:t>
            </a:r>
            <a:endParaRPr lang="en-US" sz="1400" dirty="0">
              <a:solidFill>
                <a:srgbClr val="008000"/>
              </a:solidFill>
              <a:latin typeface="Consolas"/>
              <a:cs typeface="Consolas"/>
            </a:endParaRPr>
          </a:p>
        </p:txBody>
      </p:sp>
      <p:sp>
        <p:nvSpPr>
          <p:cNvPr id="16" name="TextBox 15"/>
          <p:cNvSpPr txBox="1"/>
          <p:nvPr/>
        </p:nvSpPr>
        <p:spPr>
          <a:xfrm>
            <a:off x="914400" y="1645920"/>
            <a:ext cx="678216" cy="307777"/>
          </a:xfrm>
          <a:prstGeom prst="rect">
            <a:avLst/>
          </a:prstGeom>
          <a:noFill/>
        </p:spPr>
        <p:txBody>
          <a:bodyPr wrap="none" rtlCol="0">
            <a:spAutoFit/>
          </a:bodyPr>
          <a:lstStyle/>
          <a:p>
            <a:r>
              <a:rPr lang="en-US" sz="1400" dirty="0" smtClean="0">
                <a:solidFill>
                  <a:srgbClr val="008000"/>
                </a:solidFill>
                <a:latin typeface="Consolas"/>
                <a:cs typeface="Consolas"/>
              </a:rPr>
              <a:t>WITH:</a:t>
            </a:r>
            <a:endParaRPr lang="en-US" sz="1400" dirty="0">
              <a:solidFill>
                <a:srgbClr val="008000"/>
              </a:solidFill>
              <a:latin typeface="Consolas"/>
              <a:cs typeface="Consolas"/>
            </a:endParaRPr>
          </a:p>
        </p:txBody>
      </p:sp>
      <p:sp>
        <p:nvSpPr>
          <p:cNvPr id="17" name="TextBox 16"/>
          <p:cNvSpPr txBox="1"/>
          <p:nvPr/>
        </p:nvSpPr>
        <p:spPr>
          <a:xfrm>
            <a:off x="914400" y="2743200"/>
            <a:ext cx="974345" cy="307777"/>
          </a:xfrm>
          <a:prstGeom prst="rect">
            <a:avLst/>
          </a:prstGeom>
          <a:noFill/>
        </p:spPr>
        <p:txBody>
          <a:bodyPr wrap="none" rtlCol="0">
            <a:spAutoFit/>
          </a:bodyPr>
          <a:lstStyle/>
          <a:p>
            <a:r>
              <a:rPr lang="en-US" sz="1400" dirty="0" smtClean="0">
                <a:solidFill>
                  <a:srgbClr val="008000"/>
                </a:solidFill>
                <a:latin typeface="Consolas"/>
                <a:cs typeface="Consolas"/>
              </a:rPr>
              <a:t>REPLACE:</a:t>
            </a:r>
            <a:endParaRPr lang="en-US" sz="1400" dirty="0">
              <a:solidFill>
                <a:srgbClr val="008000"/>
              </a:solidFill>
              <a:latin typeface="Consolas"/>
              <a:cs typeface="Consolas"/>
            </a:endParaRPr>
          </a:p>
        </p:txBody>
      </p:sp>
      <p:sp>
        <p:nvSpPr>
          <p:cNvPr id="18" name="TextBox 17"/>
          <p:cNvSpPr txBox="1"/>
          <p:nvPr/>
        </p:nvSpPr>
        <p:spPr>
          <a:xfrm>
            <a:off x="914400" y="3017520"/>
            <a:ext cx="678216" cy="307777"/>
          </a:xfrm>
          <a:prstGeom prst="rect">
            <a:avLst/>
          </a:prstGeom>
          <a:noFill/>
        </p:spPr>
        <p:txBody>
          <a:bodyPr wrap="none" rtlCol="0">
            <a:spAutoFit/>
          </a:bodyPr>
          <a:lstStyle/>
          <a:p>
            <a:r>
              <a:rPr lang="en-US" sz="1400" dirty="0" smtClean="0">
                <a:solidFill>
                  <a:srgbClr val="008000"/>
                </a:solidFill>
                <a:latin typeface="Consolas"/>
                <a:cs typeface="Consolas"/>
              </a:rPr>
              <a:t>WITH:</a:t>
            </a:r>
            <a:endParaRPr lang="en-US" sz="1400" dirty="0">
              <a:solidFill>
                <a:srgbClr val="008000"/>
              </a:solidFill>
              <a:latin typeface="Consolas"/>
              <a:cs typeface="Consolas"/>
            </a:endParaRPr>
          </a:p>
        </p:txBody>
      </p:sp>
      <p:sp>
        <p:nvSpPr>
          <p:cNvPr id="19" name="TextBox 18"/>
          <p:cNvSpPr txBox="1"/>
          <p:nvPr/>
        </p:nvSpPr>
        <p:spPr>
          <a:xfrm>
            <a:off x="914400" y="4098452"/>
            <a:ext cx="974345" cy="307777"/>
          </a:xfrm>
          <a:prstGeom prst="rect">
            <a:avLst/>
          </a:prstGeom>
          <a:noFill/>
        </p:spPr>
        <p:txBody>
          <a:bodyPr wrap="none" rtlCol="0">
            <a:spAutoFit/>
          </a:bodyPr>
          <a:lstStyle/>
          <a:p>
            <a:r>
              <a:rPr lang="en-US" sz="1400" dirty="0" smtClean="0">
                <a:solidFill>
                  <a:srgbClr val="008000"/>
                </a:solidFill>
                <a:latin typeface="Consolas"/>
                <a:cs typeface="Consolas"/>
              </a:rPr>
              <a:t>REPLACE:</a:t>
            </a:r>
            <a:endParaRPr lang="en-US" sz="1400" dirty="0">
              <a:solidFill>
                <a:srgbClr val="008000"/>
              </a:solidFill>
              <a:latin typeface="Consolas"/>
              <a:cs typeface="Consolas"/>
            </a:endParaRPr>
          </a:p>
        </p:txBody>
      </p:sp>
      <p:sp>
        <p:nvSpPr>
          <p:cNvPr id="20" name="TextBox 19"/>
          <p:cNvSpPr txBox="1"/>
          <p:nvPr/>
        </p:nvSpPr>
        <p:spPr>
          <a:xfrm>
            <a:off x="914400" y="4372772"/>
            <a:ext cx="678216" cy="307777"/>
          </a:xfrm>
          <a:prstGeom prst="rect">
            <a:avLst/>
          </a:prstGeom>
          <a:noFill/>
        </p:spPr>
        <p:txBody>
          <a:bodyPr wrap="none" rtlCol="0">
            <a:spAutoFit/>
          </a:bodyPr>
          <a:lstStyle/>
          <a:p>
            <a:r>
              <a:rPr lang="en-US" sz="1400" dirty="0" smtClean="0">
                <a:solidFill>
                  <a:srgbClr val="008000"/>
                </a:solidFill>
                <a:latin typeface="Consolas"/>
                <a:cs typeface="Consolas"/>
              </a:rPr>
              <a:t>WITH:</a:t>
            </a:r>
            <a:endParaRPr lang="en-US" sz="1400" dirty="0">
              <a:solidFill>
                <a:srgbClr val="008000"/>
              </a:solidFill>
              <a:latin typeface="Consolas"/>
              <a:cs typeface="Consolas"/>
            </a:endParaRPr>
          </a:p>
        </p:txBody>
      </p:sp>
      <p:sp>
        <p:nvSpPr>
          <p:cNvPr id="21" name="TextBox 20"/>
          <p:cNvSpPr txBox="1"/>
          <p:nvPr/>
        </p:nvSpPr>
        <p:spPr>
          <a:xfrm>
            <a:off x="914400" y="5284798"/>
            <a:ext cx="2591162" cy="369332"/>
          </a:xfrm>
          <a:prstGeom prst="rect">
            <a:avLst/>
          </a:prstGeom>
          <a:noFill/>
        </p:spPr>
        <p:txBody>
          <a:bodyPr wrap="none" rtlCol="0">
            <a:spAutoFit/>
          </a:bodyPr>
          <a:lstStyle/>
          <a:p>
            <a:r>
              <a:rPr lang="en-US" dirty="0" smtClean="0">
                <a:latin typeface="Century Schoolbook"/>
                <a:cs typeface="Century Schoolbook"/>
              </a:rPr>
              <a:t>And one more thing </a:t>
            </a:r>
            <a:r>
              <a:rPr lang="mr-IN" dirty="0" smtClean="0">
                <a:latin typeface="Century Schoolbook"/>
                <a:cs typeface="Century Schoolbook"/>
              </a:rPr>
              <a:t>…</a:t>
            </a:r>
            <a:endParaRPr lang="en-US" dirty="0">
              <a:latin typeface="Century Schoolbook"/>
              <a:cs typeface="Century Schoolbook"/>
            </a:endParaRPr>
          </a:p>
        </p:txBody>
      </p:sp>
      <p:grpSp>
        <p:nvGrpSpPr>
          <p:cNvPr id="2" name="Group 1"/>
          <p:cNvGrpSpPr/>
          <p:nvPr/>
        </p:nvGrpSpPr>
        <p:grpSpPr>
          <a:xfrm>
            <a:off x="495300" y="989055"/>
            <a:ext cx="5041900" cy="370214"/>
            <a:chOff x="495300" y="989055"/>
            <a:chExt cx="5041900" cy="370214"/>
          </a:xfrm>
        </p:grpSpPr>
        <p:sp>
          <p:nvSpPr>
            <p:cNvPr id="10" name="Rectangle 9"/>
            <p:cNvSpPr/>
            <p:nvPr/>
          </p:nvSpPr>
          <p:spPr>
            <a:xfrm>
              <a:off x="914400" y="989937"/>
              <a:ext cx="4622800" cy="369332"/>
            </a:xfrm>
            <a:prstGeom prst="rect">
              <a:avLst/>
            </a:prstGeom>
            <a:ln>
              <a:noFill/>
            </a:ln>
          </p:spPr>
          <p:txBody>
            <a:bodyPr wrap="square">
              <a:spAutoFit/>
            </a:bodyPr>
            <a:lstStyle/>
            <a:p>
              <a:r>
                <a:rPr lang="en-US" dirty="0" smtClean="0">
                  <a:latin typeface="Century Schoolbook"/>
                  <a:cs typeface="Century Schoolbook"/>
                </a:rPr>
                <a:t>Update the </a:t>
              </a:r>
              <a:r>
                <a:rPr lang="en-US" dirty="0" smtClean="0">
                  <a:latin typeface="Consolas"/>
                  <a:cs typeface="Consolas"/>
                </a:rPr>
                <a:t>LIBRARY_DEPENDENCY</a:t>
              </a:r>
              <a:r>
                <a:rPr lang="en-US" dirty="0" smtClean="0">
                  <a:latin typeface="Century Schoolbook"/>
                  <a:cs typeface="Century Schoolbook"/>
                </a:rPr>
                <a:t> section:</a:t>
              </a:r>
            </a:p>
          </p:txBody>
        </p:sp>
        <p:sp>
          <p:nvSpPr>
            <p:cNvPr id="22" name="Rectangle 21"/>
            <p:cNvSpPr/>
            <p:nvPr/>
          </p:nvSpPr>
          <p:spPr>
            <a:xfrm>
              <a:off x="495300" y="989055"/>
              <a:ext cx="417903" cy="369332"/>
            </a:xfrm>
            <a:prstGeom prst="rect">
              <a:avLst/>
            </a:prstGeom>
            <a:ln>
              <a:noFill/>
            </a:ln>
          </p:spPr>
          <p:txBody>
            <a:bodyPr wrap="square">
              <a:spAutoFit/>
            </a:bodyPr>
            <a:lstStyle/>
            <a:p>
              <a:r>
                <a:rPr lang="en-US" dirty="0"/>
                <a:t>👉</a:t>
              </a:r>
            </a:p>
          </p:txBody>
        </p:sp>
      </p:grpSp>
      <p:grpSp>
        <p:nvGrpSpPr>
          <p:cNvPr id="3" name="Group 2"/>
          <p:cNvGrpSpPr/>
          <p:nvPr/>
        </p:nvGrpSpPr>
        <p:grpSpPr>
          <a:xfrm>
            <a:off x="495300" y="2306680"/>
            <a:ext cx="2596161" cy="370820"/>
            <a:chOff x="495300" y="2306680"/>
            <a:chExt cx="2596161" cy="370820"/>
          </a:xfrm>
        </p:grpSpPr>
        <p:sp>
          <p:nvSpPr>
            <p:cNvPr id="6" name="TextBox 5"/>
            <p:cNvSpPr txBox="1"/>
            <p:nvPr/>
          </p:nvSpPr>
          <p:spPr>
            <a:xfrm>
              <a:off x="914400" y="2308168"/>
              <a:ext cx="2177061" cy="369332"/>
            </a:xfrm>
            <a:prstGeom prst="rect">
              <a:avLst/>
            </a:prstGeom>
            <a:noFill/>
            <a:ln>
              <a:noFill/>
            </a:ln>
          </p:spPr>
          <p:txBody>
            <a:bodyPr wrap="none" rtlCol="0">
              <a:spAutoFit/>
            </a:bodyPr>
            <a:lstStyle/>
            <a:p>
              <a:r>
                <a:rPr lang="en-US" dirty="0" smtClean="0">
                  <a:latin typeface="Century Schoolbook"/>
                  <a:cs typeface="Century Schoolbook"/>
                </a:rPr>
                <a:t>Update ##includes</a:t>
              </a:r>
              <a:endParaRPr lang="en-US" dirty="0">
                <a:latin typeface="Century Schoolbook"/>
                <a:cs typeface="Century Schoolbook"/>
              </a:endParaRPr>
            </a:p>
          </p:txBody>
        </p:sp>
        <p:sp>
          <p:nvSpPr>
            <p:cNvPr id="23" name="Rectangle 22"/>
            <p:cNvSpPr/>
            <p:nvPr/>
          </p:nvSpPr>
          <p:spPr>
            <a:xfrm>
              <a:off x="495300" y="2306680"/>
              <a:ext cx="417903" cy="369332"/>
            </a:xfrm>
            <a:prstGeom prst="rect">
              <a:avLst/>
            </a:prstGeom>
            <a:ln>
              <a:noFill/>
            </a:ln>
          </p:spPr>
          <p:txBody>
            <a:bodyPr wrap="square">
              <a:spAutoFit/>
            </a:bodyPr>
            <a:lstStyle/>
            <a:p>
              <a:r>
                <a:rPr lang="en-US" dirty="0"/>
                <a:t>👉</a:t>
              </a:r>
            </a:p>
          </p:txBody>
        </p:sp>
      </p:grpSp>
      <p:grpSp>
        <p:nvGrpSpPr>
          <p:cNvPr id="5" name="Group 4"/>
          <p:cNvGrpSpPr/>
          <p:nvPr/>
        </p:nvGrpSpPr>
        <p:grpSpPr>
          <a:xfrm>
            <a:off x="495300" y="3678280"/>
            <a:ext cx="3096373" cy="370826"/>
            <a:chOff x="495300" y="3678280"/>
            <a:chExt cx="3096373" cy="370826"/>
          </a:xfrm>
        </p:grpSpPr>
        <p:sp>
          <p:nvSpPr>
            <p:cNvPr id="7" name="TextBox 6"/>
            <p:cNvSpPr txBox="1"/>
            <p:nvPr/>
          </p:nvSpPr>
          <p:spPr>
            <a:xfrm>
              <a:off x="914400" y="3679774"/>
              <a:ext cx="2677273" cy="369332"/>
            </a:xfrm>
            <a:prstGeom prst="rect">
              <a:avLst/>
            </a:prstGeom>
            <a:noFill/>
            <a:ln>
              <a:noFill/>
            </a:ln>
          </p:spPr>
          <p:txBody>
            <a:bodyPr wrap="none" rtlCol="0">
              <a:spAutoFit/>
            </a:bodyPr>
            <a:lstStyle/>
            <a:p>
              <a:r>
                <a:rPr lang="en-US" dirty="0" smtClean="0">
                  <a:latin typeface="Century Schoolbook"/>
                  <a:cs typeface="Century Schoolbook"/>
                </a:rPr>
                <a:t>Update Scheduled Jobs</a:t>
              </a:r>
              <a:endParaRPr lang="en-US" dirty="0">
                <a:latin typeface="Century Schoolbook"/>
                <a:cs typeface="Century Schoolbook"/>
              </a:endParaRPr>
            </a:p>
          </p:txBody>
        </p:sp>
        <p:sp>
          <p:nvSpPr>
            <p:cNvPr id="24" name="Rectangle 23"/>
            <p:cNvSpPr/>
            <p:nvPr/>
          </p:nvSpPr>
          <p:spPr>
            <a:xfrm>
              <a:off x="495300" y="3678280"/>
              <a:ext cx="417903" cy="369332"/>
            </a:xfrm>
            <a:prstGeom prst="rect">
              <a:avLst/>
            </a:prstGeom>
            <a:ln>
              <a:noFill/>
            </a:ln>
          </p:spPr>
          <p:txBody>
            <a:bodyPr wrap="square">
              <a:spAutoFit/>
            </a:bodyPr>
            <a:lstStyle/>
            <a:p>
              <a:r>
                <a:rPr lang="en-US" dirty="0"/>
                <a:t>👉</a:t>
              </a:r>
            </a:p>
          </p:txBody>
        </p:sp>
      </p:grpSp>
      <p:grpSp>
        <p:nvGrpSpPr>
          <p:cNvPr id="67" name="Group 66"/>
          <p:cNvGrpSpPr/>
          <p:nvPr/>
        </p:nvGrpSpPr>
        <p:grpSpPr>
          <a:xfrm>
            <a:off x="6858000" y="2286000"/>
            <a:ext cx="1913175" cy="1487324"/>
            <a:chOff x="6858000" y="2286000"/>
            <a:chExt cx="1913175" cy="1487324"/>
          </a:xfrm>
        </p:grpSpPr>
        <p:cxnSp>
          <p:nvCxnSpPr>
            <p:cNvPr id="26" name="Straight Connector 25"/>
            <p:cNvCxnSpPr>
              <a:endCxn id="65" idx="4"/>
            </p:cNvCxnSpPr>
            <p:nvPr/>
          </p:nvCxnSpPr>
          <p:spPr>
            <a:xfrm>
              <a:off x="7967455" y="2580083"/>
              <a:ext cx="46665" cy="113130"/>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27" name="Group 26"/>
            <p:cNvGrpSpPr/>
            <p:nvPr/>
          </p:nvGrpSpPr>
          <p:grpSpPr>
            <a:xfrm>
              <a:off x="7926672" y="2693213"/>
              <a:ext cx="173434" cy="248755"/>
              <a:chOff x="4769335" y="1878664"/>
              <a:chExt cx="422705" cy="615986"/>
            </a:xfrm>
            <a:effectLst>
              <a:glow rad="317500">
                <a:srgbClr val="FFFF00">
                  <a:alpha val="15000"/>
                </a:srgbClr>
              </a:glow>
            </a:effectLst>
          </p:grpSpPr>
          <p:sp>
            <p:nvSpPr>
              <p:cNvPr id="64" name="Rectangle 63"/>
              <p:cNvSpPr/>
              <p:nvPr/>
            </p:nvSpPr>
            <p:spPr>
              <a:xfrm>
                <a:off x="4769335" y="1896519"/>
                <a:ext cx="401484" cy="598131"/>
              </a:xfrm>
              <a:prstGeom prst="rect">
                <a:avLst/>
              </a:prstGeom>
              <a:solidFill>
                <a:schemeClr val="accent4">
                  <a:lumMod val="20000"/>
                  <a:lumOff val="8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ight Triangle 64"/>
              <p:cNvSpPr/>
              <p:nvPr/>
            </p:nvSpPr>
            <p:spPr>
              <a:xfrm flipH="1" flipV="1">
                <a:off x="4982469" y="1878664"/>
                <a:ext cx="209571" cy="199139"/>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ight Triangle 65"/>
              <p:cNvSpPr/>
              <p:nvPr/>
            </p:nvSpPr>
            <p:spPr>
              <a:xfrm>
                <a:off x="5004695" y="1896517"/>
                <a:ext cx="166124" cy="165411"/>
              </a:xfrm>
              <a:prstGeom prst="rtTriangle">
                <a:avLst/>
              </a:prstGeom>
              <a:solidFill>
                <a:schemeClr val="accent4">
                  <a:lumMod val="60000"/>
                  <a:lumOff val="4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7809661" y="2286000"/>
              <a:ext cx="285750" cy="211434"/>
              <a:chOff x="4399272" y="296302"/>
              <a:chExt cx="696451" cy="523568"/>
            </a:xfrm>
          </p:grpSpPr>
          <p:sp>
            <p:nvSpPr>
              <p:cNvPr id="61" name="Rounded Rectangle 60"/>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ight Triangle 61"/>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ounded Rectangle 62"/>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9" name="Straight Connector 28"/>
            <p:cNvCxnSpPr>
              <a:endCxn id="57" idx="0"/>
            </p:cNvCxnSpPr>
            <p:nvPr/>
          </p:nvCxnSpPr>
          <p:spPr>
            <a:xfrm flipH="1">
              <a:off x="7442860" y="3141589"/>
              <a:ext cx="106477" cy="7115"/>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a:endCxn id="49" idx="0"/>
            </p:cNvCxnSpPr>
            <p:nvPr/>
          </p:nvCxnSpPr>
          <p:spPr>
            <a:xfrm>
              <a:off x="7463783" y="3442018"/>
              <a:ext cx="458903" cy="119873"/>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31" name="Group 30"/>
            <p:cNvGrpSpPr/>
            <p:nvPr/>
          </p:nvGrpSpPr>
          <p:grpSpPr>
            <a:xfrm>
              <a:off x="7295913" y="2714931"/>
              <a:ext cx="285750" cy="211434"/>
              <a:chOff x="4399272" y="296302"/>
              <a:chExt cx="696451" cy="523568"/>
            </a:xfrm>
          </p:grpSpPr>
          <p:sp>
            <p:nvSpPr>
              <p:cNvPr id="58" name="Rounded Rectangle 57"/>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ight Triangle 58"/>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ounded Rectangle 59"/>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7299985" y="3119255"/>
              <a:ext cx="285750" cy="211434"/>
              <a:chOff x="4399272" y="296302"/>
              <a:chExt cx="696451" cy="523568"/>
            </a:xfrm>
          </p:grpSpPr>
          <p:sp>
            <p:nvSpPr>
              <p:cNvPr id="55" name="Rounded Rectangle 54"/>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ight Triangle 55"/>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ounded Rectangle 56"/>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6858000" y="3558825"/>
              <a:ext cx="285750" cy="211434"/>
              <a:chOff x="4399272" y="296302"/>
              <a:chExt cx="696451" cy="523568"/>
            </a:xfrm>
          </p:grpSpPr>
          <p:sp>
            <p:nvSpPr>
              <p:cNvPr id="52" name="Rounded Rectangle 51"/>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Triangle 52"/>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ounded Rectangle 53"/>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4" name="Group 33"/>
            <p:cNvGrpSpPr/>
            <p:nvPr/>
          </p:nvGrpSpPr>
          <p:grpSpPr>
            <a:xfrm>
              <a:off x="7779810" y="3561890"/>
              <a:ext cx="285750" cy="211434"/>
              <a:chOff x="4399272" y="296302"/>
              <a:chExt cx="696451" cy="523568"/>
            </a:xfrm>
          </p:grpSpPr>
          <p:sp>
            <p:nvSpPr>
              <p:cNvPr id="49" name="Rounded Rectangle 48"/>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ight Triangle 49"/>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ounded Rectangle 50"/>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5" name="Straight Connector 34"/>
            <p:cNvCxnSpPr>
              <a:endCxn id="52" idx="0"/>
            </p:cNvCxnSpPr>
            <p:nvPr/>
          </p:nvCxnSpPr>
          <p:spPr>
            <a:xfrm flipH="1">
              <a:off x="7000875" y="3442018"/>
              <a:ext cx="462908" cy="116808"/>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a:endCxn id="58" idx="0"/>
            </p:cNvCxnSpPr>
            <p:nvPr/>
          </p:nvCxnSpPr>
          <p:spPr>
            <a:xfrm flipH="1">
              <a:off x="7438788" y="2584437"/>
              <a:ext cx="528667" cy="130494"/>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37" name="Group 36"/>
            <p:cNvGrpSpPr/>
            <p:nvPr/>
          </p:nvGrpSpPr>
          <p:grpSpPr>
            <a:xfrm>
              <a:off x="8485425" y="2715428"/>
              <a:ext cx="285750" cy="211434"/>
              <a:chOff x="4399272" y="296302"/>
              <a:chExt cx="696451" cy="523568"/>
            </a:xfrm>
          </p:grpSpPr>
          <p:sp>
            <p:nvSpPr>
              <p:cNvPr id="46" name="Rounded Rectangle 45"/>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ight Triangle 46"/>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ounded Rectangle 47"/>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8" name="Straight Connector 37"/>
            <p:cNvCxnSpPr>
              <a:endCxn id="46" idx="0"/>
            </p:cNvCxnSpPr>
            <p:nvPr/>
          </p:nvCxnSpPr>
          <p:spPr>
            <a:xfrm>
              <a:off x="7967455" y="2584437"/>
              <a:ext cx="660845" cy="130991"/>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6887304" y="3630016"/>
              <a:ext cx="221226" cy="97984"/>
            </a:xfrm>
            <a:prstGeom prst="rect">
              <a:avLst/>
            </a:prstGeom>
            <a:noFill/>
          </p:spPr>
          <p:txBody>
            <a:bodyPr wrap="none" lIns="0" tIns="0" rIns="0" bIns="0" rtlCol="0">
              <a:noAutofit/>
            </a:bodyPr>
            <a:lstStyle/>
            <a:p>
              <a:pPr algn="ctr"/>
              <a:r>
                <a:rPr lang="en-US" sz="600" dirty="0" smtClean="0"/>
                <a:t>include</a:t>
              </a:r>
              <a:endParaRPr lang="en-US" sz="600" dirty="0"/>
            </a:p>
          </p:txBody>
        </p:sp>
        <p:sp>
          <p:nvSpPr>
            <p:cNvPr id="40" name="TextBox 39"/>
            <p:cNvSpPr txBox="1"/>
            <p:nvPr/>
          </p:nvSpPr>
          <p:spPr>
            <a:xfrm>
              <a:off x="7812073" y="3630016"/>
              <a:ext cx="221226" cy="97984"/>
            </a:xfrm>
            <a:prstGeom prst="rect">
              <a:avLst/>
            </a:prstGeom>
            <a:noFill/>
          </p:spPr>
          <p:txBody>
            <a:bodyPr wrap="none" lIns="0" tIns="0" rIns="0" bIns="0" rtlCol="0">
              <a:noAutofit/>
            </a:bodyPr>
            <a:lstStyle/>
            <a:p>
              <a:pPr algn="ctr"/>
              <a:r>
                <a:rPr lang="en-US" sz="600" dirty="0" err="1" smtClean="0"/>
                <a:t>src</a:t>
              </a:r>
              <a:endParaRPr lang="en-US" sz="600" dirty="0"/>
            </a:p>
          </p:txBody>
        </p:sp>
        <p:sp>
          <p:nvSpPr>
            <p:cNvPr id="41" name="TextBox 40"/>
            <p:cNvSpPr txBox="1"/>
            <p:nvPr/>
          </p:nvSpPr>
          <p:spPr>
            <a:xfrm>
              <a:off x="7332247" y="3202515"/>
              <a:ext cx="221226" cy="97984"/>
            </a:xfrm>
            <a:prstGeom prst="rect">
              <a:avLst/>
            </a:prstGeom>
            <a:noFill/>
          </p:spPr>
          <p:txBody>
            <a:bodyPr wrap="none" lIns="0" tIns="0" rIns="0" bIns="0" rtlCol="0">
              <a:noAutofit/>
            </a:bodyPr>
            <a:lstStyle/>
            <a:p>
              <a:pPr algn="ctr"/>
              <a:r>
                <a:rPr lang="en-US" sz="600" dirty="0" smtClean="0"/>
                <a:t>cannon</a:t>
              </a:r>
              <a:endParaRPr lang="en-US" sz="600" dirty="0"/>
            </a:p>
          </p:txBody>
        </p:sp>
        <p:sp>
          <p:nvSpPr>
            <p:cNvPr id="42" name="TextBox 41"/>
            <p:cNvSpPr txBox="1"/>
            <p:nvPr/>
          </p:nvSpPr>
          <p:spPr>
            <a:xfrm>
              <a:off x="7328175" y="2798932"/>
              <a:ext cx="221226" cy="97984"/>
            </a:xfrm>
            <a:prstGeom prst="rect">
              <a:avLst/>
            </a:prstGeom>
            <a:noFill/>
          </p:spPr>
          <p:txBody>
            <a:bodyPr wrap="none" lIns="0" tIns="0" rIns="0" bIns="0" rtlCol="0">
              <a:noAutofit/>
            </a:bodyPr>
            <a:lstStyle/>
            <a:p>
              <a:pPr algn="ctr"/>
              <a:r>
                <a:rPr lang="en-US" sz="600" dirty="0" smtClean="0"/>
                <a:t>models</a:t>
              </a:r>
              <a:endParaRPr lang="en-US" sz="600" dirty="0"/>
            </a:p>
          </p:txBody>
        </p:sp>
        <p:sp>
          <p:nvSpPr>
            <p:cNvPr id="43" name="TextBox 42"/>
            <p:cNvSpPr txBox="1"/>
            <p:nvPr/>
          </p:nvSpPr>
          <p:spPr>
            <a:xfrm>
              <a:off x="7850684" y="2350433"/>
              <a:ext cx="221226" cy="97984"/>
            </a:xfrm>
            <a:prstGeom prst="rect">
              <a:avLst/>
            </a:prstGeom>
            <a:noFill/>
          </p:spPr>
          <p:txBody>
            <a:bodyPr wrap="none" lIns="0" tIns="0" rIns="0" bIns="0" rtlCol="0">
              <a:noAutofit/>
            </a:bodyPr>
            <a:lstStyle/>
            <a:p>
              <a:pPr algn="ctr"/>
              <a:r>
                <a:rPr lang="en-US" sz="600" dirty="0" err="1" smtClean="0"/>
                <a:t>Sim_cannon_numeric</a:t>
              </a:r>
              <a:endParaRPr lang="en-US" sz="600" dirty="0"/>
            </a:p>
          </p:txBody>
        </p:sp>
        <p:sp>
          <p:nvSpPr>
            <p:cNvPr id="44" name="TextBox 43"/>
            <p:cNvSpPr txBox="1"/>
            <p:nvPr/>
          </p:nvSpPr>
          <p:spPr>
            <a:xfrm>
              <a:off x="8514629" y="2789016"/>
              <a:ext cx="221226" cy="97984"/>
            </a:xfrm>
            <a:prstGeom prst="rect">
              <a:avLst/>
            </a:prstGeom>
            <a:noFill/>
          </p:spPr>
          <p:txBody>
            <a:bodyPr wrap="none" lIns="0" tIns="0" rIns="0" bIns="0" rtlCol="0">
              <a:noAutofit/>
            </a:bodyPr>
            <a:lstStyle/>
            <a:p>
              <a:pPr algn="ctr"/>
              <a:r>
                <a:rPr lang="en-US" sz="600" dirty="0" err="1" smtClean="0"/>
                <a:t>Run_test</a:t>
              </a:r>
              <a:endParaRPr lang="en-US" sz="600" dirty="0"/>
            </a:p>
          </p:txBody>
        </p:sp>
        <p:cxnSp>
          <p:nvCxnSpPr>
            <p:cNvPr id="45" name="Straight Connector 44"/>
            <p:cNvCxnSpPr>
              <a:stCxn id="60" idx="2"/>
              <a:endCxn id="57" idx="0"/>
            </p:cNvCxnSpPr>
            <p:nvPr/>
          </p:nvCxnSpPr>
          <p:spPr>
            <a:xfrm>
              <a:off x="7438788" y="2926365"/>
              <a:ext cx="4072" cy="222339"/>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428606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Integration Loop Configuration</a:t>
            </a:r>
            <a:endParaRPr lang="en-US" dirty="0">
              <a:latin typeface="Century Schoolbook"/>
              <a:cs typeface="Century Schoolbook"/>
            </a:endParaRPr>
          </a:p>
        </p:txBody>
      </p:sp>
      <p:sp>
        <p:nvSpPr>
          <p:cNvPr id="3" name="Rectangle 2"/>
          <p:cNvSpPr/>
          <p:nvPr/>
        </p:nvSpPr>
        <p:spPr>
          <a:xfrm>
            <a:off x="914400" y="1371600"/>
            <a:ext cx="7315200" cy="2031325"/>
          </a:xfrm>
          <a:prstGeom prst="rect">
            <a:avLst/>
          </a:prstGeom>
        </p:spPr>
        <p:txBody>
          <a:bodyPr wrap="square">
            <a:spAutoFit/>
          </a:bodyPr>
          <a:lstStyle/>
          <a:p>
            <a:r>
              <a:rPr lang="en-US" dirty="0">
                <a:latin typeface="Century Schoolbook"/>
                <a:cs typeface="Century Schoolbook"/>
              </a:rPr>
              <a:t>Producing simulation states by numerical integration requires that </a:t>
            </a:r>
            <a:r>
              <a:rPr lang="en-US" dirty="0" smtClean="0">
                <a:latin typeface="Century Schoolbook"/>
                <a:cs typeface="Century Schoolbook"/>
              </a:rPr>
              <a:t>derivative </a:t>
            </a:r>
            <a:r>
              <a:rPr lang="en-US" dirty="0">
                <a:latin typeface="Century Schoolbook"/>
                <a:cs typeface="Century Schoolbook"/>
              </a:rPr>
              <a:t>and integration jobs be called at the appropriate rate and times. This requires a properly configured </a:t>
            </a:r>
            <a:r>
              <a:rPr lang="en-US" dirty="0" smtClean="0">
                <a:latin typeface="Century Schoolbook"/>
                <a:cs typeface="Century Schoolbook"/>
              </a:rPr>
              <a:t>integration- </a:t>
            </a:r>
            <a:r>
              <a:rPr lang="en-US" dirty="0">
                <a:latin typeface="Century Schoolbook"/>
                <a:cs typeface="Century Schoolbook"/>
              </a:rPr>
              <a:t>scheduler</a:t>
            </a:r>
            <a:r>
              <a:rPr lang="en-US" dirty="0" smtClean="0">
                <a:latin typeface="Century Schoolbook"/>
                <a:cs typeface="Century Schoolbook"/>
              </a:rPr>
              <a:t>. This is a two part process:</a:t>
            </a:r>
          </a:p>
          <a:p>
            <a:endParaRPr lang="en-US" dirty="0" smtClean="0">
              <a:latin typeface="Century Schoolbook"/>
              <a:cs typeface="Century Schoolbook"/>
            </a:endParaRPr>
          </a:p>
          <a:p>
            <a:pPr marL="800100" lvl="1" indent="-342900">
              <a:buFont typeface="+mj-lt"/>
              <a:buAutoNum type="arabicPeriod"/>
            </a:pPr>
            <a:r>
              <a:rPr lang="en-US" dirty="0" smtClean="0">
                <a:latin typeface="Century Schoolbook"/>
                <a:cs typeface="Century Schoolbook"/>
              </a:rPr>
              <a:t>Create an integration-scheduler.</a:t>
            </a:r>
          </a:p>
          <a:p>
            <a:pPr marL="800100" lvl="1" indent="-342900">
              <a:buFont typeface="+mj-lt"/>
              <a:buAutoNum type="arabicPeriod"/>
            </a:pPr>
            <a:r>
              <a:rPr lang="en-US" dirty="0" smtClean="0">
                <a:latin typeface="Century Schoolbook"/>
                <a:cs typeface="Century Schoolbook"/>
              </a:rPr>
              <a:t>Select an integration algorithm for that scheduler.</a:t>
            </a:r>
          </a:p>
        </p:txBody>
      </p:sp>
    </p:spTree>
    <p:extLst>
      <p:ext uri="{BB962C8B-B14F-4D97-AF65-F5344CB8AC3E}">
        <p14:creationId xmlns:p14="http://schemas.microsoft.com/office/powerpoint/2010/main" val="799129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Creating an Integration Scheduler</a:t>
            </a:r>
            <a:endParaRPr lang="en-US" dirty="0">
              <a:latin typeface="Century Schoolbook"/>
              <a:cs typeface="Century Schoolbook"/>
            </a:endParaRPr>
          </a:p>
        </p:txBody>
      </p:sp>
      <p:sp>
        <p:nvSpPr>
          <p:cNvPr id="6" name="Rectangle 5"/>
          <p:cNvSpPr/>
          <p:nvPr/>
        </p:nvSpPr>
        <p:spPr>
          <a:xfrm>
            <a:off x="914400" y="1371600"/>
            <a:ext cx="7315200" cy="646331"/>
          </a:xfrm>
          <a:prstGeom prst="rect">
            <a:avLst/>
          </a:prstGeom>
        </p:spPr>
        <p:txBody>
          <a:bodyPr wrap="square">
            <a:spAutoFit/>
          </a:bodyPr>
          <a:lstStyle/>
          <a:p>
            <a:r>
              <a:rPr lang="en-US" dirty="0">
                <a:latin typeface="Century Schoolbook"/>
                <a:cs typeface="Century Schoolbook"/>
              </a:rPr>
              <a:t>An integration scheduler is instantiated in the </a:t>
            </a:r>
            <a:r>
              <a:rPr lang="en-US" dirty="0" err="1">
                <a:latin typeface="Century Schoolbook"/>
                <a:cs typeface="Century Schoolbook"/>
              </a:rPr>
              <a:t>S_define</a:t>
            </a:r>
            <a:r>
              <a:rPr lang="en-US" dirty="0">
                <a:latin typeface="Century Schoolbook"/>
                <a:cs typeface="Century Schoolbook"/>
              </a:rPr>
              <a:t>. It takes the form:</a:t>
            </a:r>
          </a:p>
        </p:txBody>
      </p:sp>
      <p:sp>
        <p:nvSpPr>
          <p:cNvPr id="7" name="Rectangle 6"/>
          <p:cNvSpPr/>
          <p:nvPr/>
        </p:nvSpPr>
        <p:spPr>
          <a:xfrm>
            <a:off x="1371598" y="2188441"/>
            <a:ext cx="7154335" cy="307777"/>
          </a:xfrm>
          <a:prstGeom prst="rect">
            <a:avLst/>
          </a:prstGeom>
          <a:solidFill>
            <a:schemeClr val="bg1">
              <a:lumMod val="95000"/>
            </a:schemeClr>
          </a:solidFill>
          <a:ln>
            <a:solidFill>
              <a:schemeClr val="bg1">
                <a:lumMod val="85000"/>
              </a:schemeClr>
            </a:solidFill>
          </a:ln>
          <a:effectLst>
            <a:outerShdw blurRad="101600" dist="38100" dir="2700000" algn="tl" rotWithShape="0">
              <a:schemeClr val="bg1">
                <a:lumMod val="85000"/>
                <a:alpha val="43000"/>
              </a:schemeClr>
            </a:outerShdw>
          </a:effectLst>
        </p:spPr>
        <p:txBody>
          <a:bodyPr wrap="square">
            <a:spAutoFit/>
          </a:bodyPr>
          <a:lstStyle/>
          <a:p>
            <a:r>
              <a:rPr lang="en-US" sz="1400" dirty="0" err="1">
                <a:latin typeface="Consolas"/>
                <a:cs typeface="Consolas"/>
              </a:rPr>
              <a:t>IntegLoop</a:t>
            </a:r>
            <a:r>
              <a:rPr lang="en-US" sz="1400" dirty="0">
                <a:latin typeface="Consolas"/>
                <a:cs typeface="Consolas"/>
              </a:rPr>
              <a:t> </a:t>
            </a:r>
            <a:r>
              <a:rPr lang="en-US" sz="1400" i="1" dirty="0" err="1">
                <a:latin typeface="Consolas"/>
                <a:cs typeface="Consolas"/>
              </a:rPr>
              <a:t>integLoopName</a:t>
            </a:r>
            <a:r>
              <a:rPr lang="en-US" sz="1400" dirty="0">
                <a:latin typeface="Consolas"/>
                <a:cs typeface="Consolas"/>
              </a:rPr>
              <a:t> ( </a:t>
            </a:r>
            <a:r>
              <a:rPr lang="en-US" sz="1400" i="1" dirty="0" err="1">
                <a:latin typeface="Consolas"/>
                <a:cs typeface="Consolas"/>
              </a:rPr>
              <a:t>integrationTimeStep</a:t>
            </a:r>
            <a:r>
              <a:rPr lang="en-US" sz="1400" dirty="0">
                <a:latin typeface="Consolas"/>
                <a:cs typeface="Consolas"/>
              </a:rPr>
              <a:t> ) </a:t>
            </a:r>
            <a:r>
              <a:rPr lang="en-US" sz="1400" i="1" dirty="0" err="1">
                <a:latin typeface="Consolas"/>
                <a:cs typeface="Consolas"/>
              </a:rPr>
              <a:t>listOfSimObjectNames</a:t>
            </a:r>
            <a:r>
              <a:rPr lang="en-US" sz="1400" dirty="0">
                <a:latin typeface="Consolas"/>
                <a:cs typeface="Consolas"/>
              </a:rPr>
              <a:t> ;</a:t>
            </a:r>
          </a:p>
        </p:txBody>
      </p:sp>
      <p:sp>
        <p:nvSpPr>
          <p:cNvPr id="8" name="Rectangle 7"/>
          <p:cNvSpPr/>
          <p:nvPr/>
        </p:nvSpPr>
        <p:spPr>
          <a:xfrm>
            <a:off x="914400" y="2710339"/>
            <a:ext cx="7315200" cy="923330"/>
          </a:xfrm>
          <a:prstGeom prst="rect">
            <a:avLst/>
          </a:prstGeom>
        </p:spPr>
        <p:txBody>
          <a:bodyPr wrap="square">
            <a:spAutoFit/>
          </a:bodyPr>
          <a:lstStyle/>
          <a:p>
            <a:r>
              <a:rPr lang="en-US" dirty="0">
                <a:latin typeface="Century Schoolbook"/>
                <a:cs typeface="Century Schoolbook"/>
              </a:rPr>
              <a:t>Jobs within </a:t>
            </a:r>
            <a:r>
              <a:rPr lang="en-US" dirty="0" smtClean="0">
                <a:latin typeface="Century Schoolbook"/>
                <a:cs typeface="Century Schoolbook"/>
              </a:rPr>
              <a:t>named </a:t>
            </a:r>
            <a:r>
              <a:rPr lang="en-US" dirty="0" err="1" smtClean="0">
                <a:latin typeface="Century Schoolbook"/>
                <a:cs typeface="Century Schoolbook"/>
              </a:rPr>
              <a:t>simObjects</a:t>
            </a:r>
            <a:r>
              <a:rPr lang="en-US" dirty="0" smtClean="0">
                <a:latin typeface="Century Schoolbook"/>
                <a:cs typeface="Century Schoolbook"/>
              </a:rPr>
              <a:t> </a:t>
            </a:r>
            <a:r>
              <a:rPr lang="en-US" dirty="0">
                <a:latin typeface="Century Schoolbook"/>
                <a:cs typeface="Century Schoolbook"/>
              </a:rPr>
              <a:t>that are tagged </a:t>
            </a:r>
            <a:r>
              <a:rPr lang="en-US" dirty="0" smtClean="0">
                <a:latin typeface="Consolas"/>
                <a:cs typeface="Consolas"/>
              </a:rPr>
              <a:t>“derivative</a:t>
            </a:r>
            <a:r>
              <a:rPr lang="en-US" dirty="0">
                <a:latin typeface="Consolas"/>
                <a:cs typeface="Consolas"/>
              </a:rPr>
              <a:t>" </a:t>
            </a:r>
            <a:r>
              <a:rPr lang="en-US" dirty="0">
                <a:latin typeface="Century Schoolbook"/>
                <a:cs typeface="Century Schoolbook"/>
              </a:rPr>
              <a:t>or </a:t>
            </a:r>
            <a:r>
              <a:rPr lang="en-US" dirty="0">
                <a:latin typeface="Consolas"/>
                <a:cs typeface="Consolas"/>
              </a:rPr>
              <a:t>"</a:t>
            </a:r>
            <a:r>
              <a:rPr lang="en-US" dirty="0" smtClean="0">
                <a:latin typeface="Consolas"/>
                <a:cs typeface="Consolas"/>
              </a:rPr>
              <a:t>integration” </a:t>
            </a:r>
            <a:r>
              <a:rPr lang="en-US" dirty="0" smtClean="0">
                <a:latin typeface="Century Schoolbook"/>
                <a:cs typeface="Century Schoolbook"/>
              </a:rPr>
              <a:t>will </a:t>
            </a:r>
            <a:r>
              <a:rPr lang="en-US" dirty="0">
                <a:latin typeface="Century Schoolbook"/>
                <a:cs typeface="Century Schoolbook"/>
              </a:rPr>
              <a:t>be </a:t>
            </a:r>
            <a:r>
              <a:rPr lang="en-US" dirty="0" smtClean="0">
                <a:latin typeface="Century Schoolbook"/>
                <a:cs typeface="Century Schoolbook"/>
              </a:rPr>
              <a:t>dispatched by the </a:t>
            </a:r>
            <a:r>
              <a:rPr lang="en-US" dirty="0">
                <a:latin typeface="Century Schoolbook"/>
                <a:cs typeface="Century Schoolbook"/>
              </a:rPr>
              <a:t>associated integration scheduler.</a:t>
            </a:r>
          </a:p>
        </p:txBody>
      </p:sp>
    </p:spTree>
    <p:extLst>
      <p:ext uri="{BB962C8B-B14F-4D97-AF65-F5344CB8AC3E}">
        <p14:creationId xmlns:p14="http://schemas.microsoft.com/office/powerpoint/2010/main" val="14454957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Selecting an Integrator</a:t>
            </a:r>
            <a:endParaRPr lang="en-US" dirty="0">
              <a:latin typeface="Century Schoolbook"/>
              <a:cs typeface="Century Schoolbook"/>
            </a:endParaRPr>
          </a:p>
        </p:txBody>
      </p:sp>
      <p:sp>
        <p:nvSpPr>
          <p:cNvPr id="5" name="Rectangle 4"/>
          <p:cNvSpPr/>
          <p:nvPr/>
        </p:nvSpPr>
        <p:spPr>
          <a:xfrm>
            <a:off x="914400" y="4423962"/>
            <a:ext cx="7323667" cy="369332"/>
          </a:xfrm>
          <a:prstGeom prst="rect">
            <a:avLst/>
          </a:prstGeom>
        </p:spPr>
        <p:txBody>
          <a:bodyPr wrap="square">
            <a:spAutoFit/>
          </a:bodyPr>
          <a:lstStyle/>
          <a:p>
            <a:r>
              <a:rPr lang="en-US" b="1" dirty="0" smtClean="0">
                <a:latin typeface="Century Schoolbook"/>
                <a:cs typeface="Century Schoolbook"/>
              </a:rPr>
              <a:t>N</a:t>
            </a:r>
            <a:r>
              <a:rPr lang="en-US" dirty="0" smtClean="0">
                <a:latin typeface="Century Schoolbook"/>
                <a:cs typeface="Century Schoolbook"/>
              </a:rPr>
              <a:t> </a:t>
            </a:r>
            <a:r>
              <a:rPr lang="en-US" dirty="0">
                <a:latin typeface="Century Schoolbook"/>
                <a:cs typeface="Century Schoolbook"/>
              </a:rPr>
              <a:t>is the number of state variables to be integrated.</a:t>
            </a:r>
          </a:p>
        </p:txBody>
      </p:sp>
      <p:sp>
        <p:nvSpPr>
          <p:cNvPr id="2" name="Rectangle 1"/>
          <p:cNvSpPr/>
          <p:nvPr/>
        </p:nvSpPr>
        <p:spPr>
          <a:xfrm>
            <a:off x="914400" y="1371600"/>
            <a:ext cx="7238999" cy="923330"/>
          </a:xfrm>
          <a:prstGeom prst="rect">
            <a:avLst/>
          </a:prstGeom>
        </p:spPr>
        <p:txBody>
          <a:bodyPr wrap="square">
            <a:spAutoFit/>
          </a:bodyPr>
          <a:lstStyle/>
          <a:p>
            <a:r>
              <a:rPr lang="en-US" dirty="0">
                <a:latin typeface="Century Schoolbook"/>
                <a:cs typeface="Century Schoolbook"/>
              </a:rPr>
              <a:t>In the input file, call the </a:t>
            </a:r>
            <a:r>
              <a:rPr lang="en-US" dirty="0" err="1">
                <a:latin typeface="Century Schoolbook"/>
                <a:cs typeface="Century Schoolbook"/>
              </a:rPr>
              <a:t>IntegLoop</a:t>
            </a:r>
            <a:r>
              <a:rPr lang="en-US" dirty="0">
                <a:latin typeface="Century Schoolbook"/>
                <a:cs typeface="Century Schoolbook"/>
              </a:rPr>
              <a:t> </a:t>
            </a:r>
            <a:r>
              <a:rPr lang="en-US" b="1" dirty="0" err="1">
                <a:latin typeface="Century Schoolbook"/>
                <a:cs typeface="Century Schoolbook"/>
              </a:rPr>
              <a:t>getIntegrator</a:t>
            </a:r>
            <a:r>
              <a:rPr lang="en-US" b="1" dirty="0">
                <a:latin typeface="Century Schoolbook"/>
                <a:cs typeface="Century Schoolbook"/>
              </a:rPr>
              <a:t>()</a:t>
            </a:r>
            <a:r>
              <a:rPr lang="en-US" dirty="0">
                <a:latin typeface="Century Schoolbook"/>
                <a:cs typeface="Century Schoolbook"/>
              </a:rPr>
              <a:t> method to specify the integration algorithm of choice and the number of state variables to be integrated.</a:t>
            </a:r>
          </a:p>
        </p:txBody>
      </p:sp>
      <p:sp>
        <p:nvSpPr>
          <p:cNvPr id="9" name="Rectangle 8"/>
          <p:cNvSpPr/>
          <p:nvPr/>
        </p:nvSpPr>
        <p:spPr>
          <a:xfrm>
            <a:off x="1371600" y="2403108"/>
            <a:ext cx="5833534" cy="369332"/>
          </a:xfrm>
          <a:prstGeom prst="rect">
            <a:avLst/>
          </a:prstGeom>
          <a:solidFill>
            <a:schemeClr val="bg1">
              <a:lumMod val="95000"/>
            </a:schemeClr>
          </a:solidFill>
          <a:ln>
            <a:solidFill>
              <a:schemeClr val="bg1">
                <a:lumMod val="85000"/>
              </a:schemeClr>
            </a:solidFill>
          </a:ln>
          <a:effectLst>
            <a:outerShdw blurRad="101600" dist="38100" dir="2700000" algn="tl" rotWithShape="0">
              <a:schemeClr val="bg1">
                <a:lumMod val="85000"/>
                <a:alpha val="43000"/>
              </a:schemeClr>
            </a:outerShdw>
          </a:effectLst>
        </p:spPr>
        <p:txBody>
          <a:bodyPr wrap="square">
            <a:spAutoFit/>
          </a:bodyPr>
          <a:lstStyle/>
          <a:p>
            <a:r>
              <a:rPr lang="en-US" i="1" dirty="0" err="1">
                <a:latin typeface="Consolas"/>
                <a:cs typeface="Consolas"/>
              </a:rPr>
              <a:t>integLoopName</a:t>
            </a:r>
            <a:r>
              <a:rPr lang="en-US" dirty="0" err="1">
                <a:latin typeface="Consolas"/>
                <a:cs typeface="Consolas"/>
              </a:rPr>
              <a:t>.getIntegrator</a:t>
            </a:r>
            <a:r>
              <a:rPr lang="en-US" dirty="0">
                <a:latin typeface="Consolas"/>
                <a:cs typeface="Consolas"/>
              </a:rPr>
              <a:t>( </a:t>
            </a:r>
            <a:r>
              <a:rPr lang="en-US" i="1" dirty="0">
                <a:latin typeface="Consolas"/>
                <a:cs typeface="Consolas"/>
              </a:rPr>
              <a:t>algorithm</a:t>
            </a:r>
            <a:r>
              <a:rPr lang="en-US" dirty="0">
                <a:latin typeface="Consolas"/>
                <a:cs typeface="Consolas"/>
              </a:rPr>
              <a:t>, </a:t>
            </a:r>
            <a:r>
              <a:rPr lang="en-US" i="1" dirty="0">
                <a:latin typeface="Consolas"/>
                <a:cs typeface="Consolas"/>
              </a:rPr>
              <a:t>N</a:t>
            </a:r>
            <a:r>
              <a:rPr lang="en-US" dirty="0">
                <a:latin typeface="Consolas"/>
                <a:cs typeface="Consolas"/>
              </a:rPr>
              <a:t> );</a:t>
            </a:r>
          </a:p>
        </p:txBody>
      </p:sp>
      <p:sp>
        <p:nvSpPr>
          <p:cNvPr id="10" name="Rectangle 9"/>
          <p:cNvSpPr/>
          <p:nvPr/>
        </p:nvSpPr>
        <p:spPr>
          <a:xfrm>
            <a:off x="914400" y="3306359"/>
            <a:ext cx="7069665" cy="923330"/>
          </a:xfrm>
          <a:prstGeom prst="rect">
            <a:avLst/>
          </a:prstGeom>
        </p:spPr>
        <p:txBody>
          <a:bodyPr wrap="square">
            <a:spAutoFit/>
          </a:bodyPr>
          <a:lstStyle/>
          <a:p>
            <a:r>
              <a:rPr lang="en-US" b="1" i="1" dirty="0">
                <a:latin typeface="Century Schoolbook"/>
                <a:cs typeface="Century Schoolbook"/>
              </a:rPr>
              <a:t>algorithm</a:t>
            </a:r>
            <a:r>
              <a:rPr lang="en-US" dirty="0">
                <a:latin typeface="Century Schoolbook"/>
                <a:cs typeface="Century Schoolbook"/>
              </a:rPr>
              <a:t> is </a:t>
            </a:r>
            <a:r>
              <a:rPr lang="en-US" dirty="0" smtClean="0">
                <a:latin typeface="Century Schoolbook"/>
                <a:cs typeface="Century Schoolbook"/>
              </a:rPr>
              <a:t>an </a:t>
            </a:r>
            <a:r>
              <a:rPr lang="en-US" dirty="0">
                <a:latin typeface="Century Schoolbook"/>
                <a:cs typeface="Century Schoolbook"/>
              </a:rPr>
              <a:t>enumeration value that indicates </a:t>
            </a:r>
            <a:r>
              <a:rPr lang="en-US" dirty="0" smtClean="0">
                <a:latin typeface="Century Schoolbook"/>
                <a:cs typeface="Century Schoolbook"/>
              </a:rPr>
              <a:t>which numerical </a:t>
            </a:r>
            <a:r>
              <a:rPr lang="en-US" dirty="0">
                <a:latin typeface="Century Schoolbook"/>
                <a:cs typeface="Century Schoolbook"/>
              </a:rPr>
              <a:t>integration algorithm to </a:t>
            </a:r>
            <a:r>
              <a:rPr lang="en-US" dirty="0" smtClean="0">
                <a:latin typeface="Century Schoolbook"/>
                <a:cs typeface="Century Schoolbook"/>
              </a:rPr>
              <a:t>use, </a:t>
            </a:r>
            <a:r>
              <a:rPr lang="en-US" dirty="0">
                <a:latin typeface="Century Schoolbook"/>
                <a:cs typeface="Century Schoolbook"/>
              </a:rPr>
              <a:t>such as: </a:t>
            </a:r>
            <a:r>
              <a:rPr lang="en-US" dirty="0" err="1">
                <a:latin typeface="Consolas"/>
                <a:cs typeface="Consolas"/>
              </a:rPr>
              <a:t>trick.Euler</a:t>
            </a:r>
            <a:r>
              <a:rPr lang="en-US" dirty="0">
                <a:latin typeface="Century Schoolbook"/>
                <a:cs typeface="Century Schoolbook"/>
              </a:rPr>
              <a:t>, </a:t>
            </a:r>
            <a:r>
              <a:rPr lang="en-US" dirty="0">
                <a:latin typeface="Consolas"/>
                <a:cs typeface="Consolas"/>
              </a:rPr>
              <a:t>trick.Runge_Kutta_2</a:t>
            </a:r>
            <a:r>
              <a:rPr lang="en-US" dirty="0">
                <a:latin typeface="Century Schoolbook"/>
                <a:cs typeface="Century Schoolbook"/>
              </a:rPr>
              <a:t>, </a:t>
            </a:r>
            <a:r>
              <a:rPr lang="en-US" dirty="0" smtClean="0">
                <a:latin typeface="Consolas"/>
                <a:cs typeface="Consolas"/>
              </a:rPr>
              <a:t>trick.Runge_Kutta_4, </a:t>
            </a:r>
            <a:r>
              <a:rPr lang="en-US" dirty="0" err="1" smtClean="0">
                <a:latin typeface="Consolas"/>
                <a:cs typeface="Consolas"/>
              </a:rPr>
              <a:t>etc</a:t>
            </a:r>
            <a:r>
              <a:rPr lang="en-US" dirty="0" smtClean="0">
                <a:latin typeface="Consolas"/>
                <a:cs typeface="Consolas"/>
              </a:rPr>
              <a:t>*</a:t>
            </a:r>
            <a:r>
              <a:rPr lang="en-US" dirty="0" smtClean="0">
                <a:latin typeface="Century Schoolbook"/>
                <a:cs typeface="Century Schoolbook"/>
              </a:rPr>
              <a:t>. </a:t>
            </a:r>
            <a:endParaRPr lang="en-US" dirty="0">
              <a:latin typeface="Century Schoolbook"/>
              <a:cs typeface="Century Schoolbook"/>
            </a:endParaRPr>
          </a:p>
        </p:txBody>
      </p:sp>
      <p:sp>
        <p:nvSpPr>
          <p:cNvPr id="11" name="Rectangle 10"/>
          <p:cNvSpPr/>
          <p:nvPr/>
        </p:nvSpPr>
        <p:spPr>
          <a:xfrm>
            <a:off x="914400" y="5535926"/>
            <a:ext cx="7238999" cy="461665"/>
          </a:xfrm>
          <a:prstGeom prst="rect">
            <a:avLst/>
          </a:prstGeom>
        </p:spPr>
        <p:txBody>
          <a:bodyPr wrap="square">
            <a:spAutoFit/>
          </a:bodyPr>
          <a:lstStyle/>
          <a:p>
            <a:r>
              <a:rPr lang="en-US" sz="1200" dirty="0" smtClean="0">
                <a:latin typeface="Consolas"/>
                <a:cs typeface="Consolas"/>
              </a:rPr>
              <a:t>* </a:t>
            </a:r>
            <a:r>
              <a:rPr lang="en-US" sz="1200" dirty="0" smtClean="0">
                <a:latin typeface="Century Schoolbook"/>
                <a:cs typeface="Century Schoolbook"/>
              </a:rPr>
              <a:t>A </a:t>
            </a:r>
            <a:r>
              <a:rPr lang="en-US" sz="1200" dirty="0">
                <a:latin typeface="Century Schoolbook"/>
                <a:cs typeface="Century Schoolbook"/>
              </a:rPr>
              <a:t>complete list of available algorithms can be seen </a:t>
            </a:r>
            <a:r>
              <a:rPr lang="en-US" sz="1200" dirty="0" err="1">
                <a:latin typeface="Century Schoolbook"/>
                <a:cs typeface="Century Schoolbook"/>
              </a:rPr>
              <a:t>Integrator.hh</a:t>
            </a:r>
            <a:r>
              <a:rPr lang="en-US" sz="1200" dirty="0">
                <a:latin typeface="Century Schoolbook"/>
                <a:cs typeface="Century Schoolbook"/>
              </a:rPr>
              <a:t>, in ${TRICK_HOME}/include/trick/</a:t>
            </a:r>
            <a:r>
              <a:rPr lang="en-US" sz="1200" dirty="0" err="1">
                <a:latin typeface="Century Schoolbook"/>
                <a:cs typeface="Century Schoolbook"/>
              </a:rPr>
              <a:t>Integrator.hh</a:t>
            </a:r>
            <a:r>
              <a:rPr lang="en-US" sz="1200" dirty="0">
                <a:latin typeface="Century Schoolbook"/>
                <a:cs typeface="Century Schoolbook"/>
              </a:rPr>
              <a:t> .</a:t>
            </a:r>
          </a:p>
        </p:txBody>
      </p:sp>
    </p:spTree>
    <p:extLst>
      <p:ext uri="{BB962C8B-B14F-4D97-AF65-F5344CB8AC3E}">
        <p14:creationId xmlns:p14="http://schemas.microsoft.com/office/powerpoint/2010/main" val="970342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3"/>
          <a:stretch>
            <a:fillRect/>
          </a:stretch>
        </p:blipFill>
        <p:spPr>
          <a:xfrm>
            <a:off x="1168407" y="863595"/>
            <a:ext cx="6573520" cy="5151120"/>
          </a:xfrm>
          <a:prstGeom prst="rect">
            <a:avLst/>
          </a:prstGeom>
        </p:spPr>
      </p:pic>
      <p:sp>
        <p:nvSpPr>
          <p:cNvPr id="4" name="Rectangle 3"/>
          <p:cNvSpPr/>
          <p:nvPr/>
        </p:nvSpPr>
        <p:spPr>
          <a:xfrm>
            <a:off x="0" y="314867"/>
            <a:ext cx="9143999" cy="369332"/>
          </a:xfrm>
          <a:prstGeom prst="rect">
            <a:avLst/>
          </a:prstGeom>
        </p:spPr>
        <p:txBody>
          <a:bodyPr wrap="square">
            <a:spAutoFit/>
          </a:bodyPr>
          <a:lstStyle/>
          <a:p>
            <a:pPr algn="ctr"/>
            <a:r>
              <a:rPr lang="en-US" dirty="0" err="1" smtClean="0">
                <a:latin typeface="Century Schoolbook"/>
                <a:cs typeface="Century Schoolbook"/>
              </a:rPr>
              <a:t>S_define</a:t>
            </a:r>
            <a:r>
              <a:rPr lang="en-US" dirty="0" smtClean="0">
                <a:latin typeface="Century Schoolbook"/>
                <a:cs typeface="Century Schoolbook"/>
              </a:rPr>
              <a:t> for Numeric </a:t>
            </a:r>
            <a:r>
              <a:rPr lang="en-US" dirty="0" err="1" smtClean="0">
                <a:latin typeface="Century Schoolbook"/>
                <a:cs typeface="Century Schoolbook"/>
              </a:rPr>
              <a:t>Sim</a:t>
            </a:r>
            <a:endParaRPr lang="en-US" dirty="0">
              <a:latin typeface="Century Schoolbook"/>
              <a:cs typeface="Century Schoolbook"/>
            </a:endParaRPr>
          </a:p>
        </p:txBody>
      </p:sp>
      <p:sp>
        <p:nvSpPr>
          <p:cNvPr id="6" name="Rounded Rectangle 5"/>
          <p:cNvSpPr/>
          <p:nvPr/>
        </p:nvSpPr>
        <p:spPr>
          <a:xfrm>
            <a:off x="3530591" y="1519774"/>
            <a:ext cx="2734734" cy="215893"/>
          </a:xfrm>
          <a:prstGeom prst="roundRect">
            <a:avLst/>
          </a:prstGeom>
          <a:solidFill>
            <a:srgbClr val="008000">
              <a:alpha val="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2290224" y="4195241"/>
            <a:ext cx="4830234" cy="414866"/>
          </a:xfrm>
          <a:prstGeom prst="roundRect">
            <a:avLst/>
          </a:prstGeom>
          <a:solidFill>
            <a:srgbClr val="008000">
              <a:alpha val="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2539991" y="2434174"/>
            <a:ext cx="3064934" cy="203200"/>
          </a:xfrm>
          <a:prstGeom prst="roundRect">
            <a:avLst/>
          </a:prstGeom>
          <a:solidFill>
            <a:srgbClr val="008000">
              <a:alpha val="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1591721" y="5541439"/>
            <a:ext cx="3386669" cy="237068"/>
          </a:xfrm>
          <a:prstGeom prst="roundRect">
            <a:avLst/>
          </a:prstGeom>
          <a:solidFill>
            <a:srgbClr val="008000">
              <a:alpha val="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151458" y="606174"/>
            <a:ext cx="861534" cy="276999"/>
          </a:xfrm>
          <a:prstGeom prst="rect">
            <a:avLst/>
          </a:prstGeom>
        </p:spPr>
        <p:txBody>
          <a:bodyPr wrap="none">
            <a:spAutoFit/>
          </a:bodyPr>
          <a:lstStyle/>
          <a:p>
            <a:r>
              <a:rPr lang="en-US" sz="1200" dirty="0" err="1" smtClean="0">
                <a:latin typeface="Consolas"/>
                <a:cs typeface="Consolas"/>
              </a:rPr>
              <a:t>S_define</a:t>
            </a:r>
            <a:endParaRPr lang="en-US" sz="1200" dirty="0">
              <a:latin typeface="Consolas"/>
              <a:cs typeface="Consolas"/>
            </a:endParaRPr>
          </a:p>
        </p:txBody>
      </p:sp>
      <p:cxnSp>
        <p:nvCxnSpPr>
          <p:cNvPr id="11" name="Straight Arrow Connector 10"/>
          <p:cNvCxnSpPr>
            <a:stCxn id="12" idx="1"/>
            <a:endCxn id="6" idx="3"/>
          </p:cNvCxnSpPr>
          <p:nvPr/>
        </p:nvCxnSpPr>
        <p:spPr>
          <a:xfrm flipH="1">
            <a:off x="6265325" y="1625595"/>
            <a:ext cx="1744133" cy="2126"/>
          </a:xfrm>
          <a:prstGeom prst="straightConnector1">
            <a:avLst/>
          </a:prstGeom>
          <a:ln w="0">
            <a:solidFill>
              <a:srgbClr val="008000"/>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8009458" y="1487095"/>
            <a:ext cx="505267" cy="276999"/>
          </a:xfrm>
          <a:prstGeom prst="rect">
            <a:avLst/>
          </a:prstGeom>
          <a:noFill/>
        </p:spPr>
        <p:txBody>
          <a:bodyPr wrap="none" rtlCol="0">
            <a:spAutoFit/>
          </a:bodyPr>
          <a:lstStyle/>
          <a:p>
            <a:r>
              <a:rPr lang="en-US" sz="1200" dirty="0" smtClean="0">
                <a:solidFill>
                  <a:srgbClr val="008000"/>
                </a:solidFill>
              </a:rPr>
              <a:t>NEW</a:t>
            </a:r>
            <a:endParaRPr lang="en-US" sz="1200" dirty="0">
              <a:solidFill>
                <a:srgbClr val="008000"/>
              </a:solidFill>
            </a:endParaRPr>
          </a:p>
        </p:txBody>
      </p:sp>
      <p:cxnSp>
        <p:nvCxnSpPr>
          <p:cNvPr id="13" name="Straight Arrow Connector 12"/>
          <p:cNvCxnSpPr>
            <a:stCxn id="14" idx="1"/>
            <a:endCxn id="8" idx="3"/>
          </p:cNvCxnSpPr>
          <p:nvPr/>
        </p:nvCxnSpPr>
        <p:spPr>
          <a:xfrm flipH="1" flipV="1">
            <a:off x="5604925" y="2535774"/>
            <a:ext cx="2404533" cy="21159"/>
          </a:xfrm>
          <a:prstGeom prst="straightConnector1">
            <a:avLst/>
          </a:prstGeom>
          <a:ln w="0">
            <a:solidFill>
              <a:srgbClr val="008000"/>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8009458" y="2418433"/>
            <a:ext cx="505267" cy="276999"/>
          </a:xfrm>
          <a:prstGeom prst="rect">
            <a:avLst/>
          </a:prstGeom>
          <a:noFill/>
        </p:spPr>
        <p:txBody>
          <a:bodyPr wrap="none" rtlCol="0">
            <a:spAutoFit/>
          </a:bodyPr>
          <a:lstStyle/>
          <a:p>
            <a:r>
              <a:rPr lang="en-US" sz="1200" dirty="0" smtClean="0">
                <a:solidFill>
                  <a:srgbClr val="008000"/>
                </a:solidFill>
              </a:rPr>
              <a:t>NEW</a:t>
            </a:r>
            <a:endParaRPr lang="en-US" sz="1200" dirty="0">
              <a:solidFill>
                <a:srgbClr val="008000"/>
              </a:solidFill>
            </a:endParaRPr>
          </a:p>
        </p:txBody>
      </p:sp>
      <p:cxnSp>
        <p:nvCxnSpPr>
          <p:cNvPr id="16" name="Straight Arrow Connector 15"/>
          <p:cNvCxnSpPr>
            <a:stCxn id="17" idx="1"/>
            <a:endCxn id="7" idx="3"/>
          </p:cNvCxnSpPr>
          <p:nvPr/>
        </p:nvCxnSpPr>
        <p:spPr>
          <a:xfrm flipH="1">
            <a:off x="7120458" y="4402666"/>
            <a:ext cx="889000" cy="8"/>
          </a:xfrm>
          <a:prstGeom prst="straightConnector1">
            <a:avLst/>
          </a:prstGeom>
          <a:ln w="0">
            <a:solidFill>
              <a:srgbClr val="008000"/>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8009458" y="4264166"/>
            <a:ext cx="505267" cy="276999"/>
          </a:xfrm>
          <a:prstGeom prst="rect">
            <a:avLst/>
          </a:prstGeom>
          <a:noFill/>
        </p:spPr>
        <p:txBody>
          <a:bodyPr wrap="none" rtlCol="0">
            <a:spAutoFit/>
          </a:bodyPr>
          <a:lstStyle/>
          <a:p>
            <a:r>
              <a:rPr lang="en-US" sz="1200" dirty="0" smtClean="0">
                <a:solidFill>
                  <a:srgbClr val="008000"/>
                </a:solidFill>
              </a:rPr>
              <a:t>NEW</a:t>
            </a:r>
            <a:endParaRPr lang="en-US" sz="1200" dirty="0">
              <a:solidFill>
                <a:srgbClr val="008000"/>
              </a:solidFill>
            </a:endParaRPr>
          </a:p>
        </p:txBody>
      </p:sp>
      <p:cxnSp>
        <p:nvCxnSpPr>
          <p:cNvPr id="19" name="Straight Arrow Connector 18"/>
          <p:cNvCxnSpPr>
            <a:stCxn id="21" idx="1"/>
            <a:endCxn id="9" idx="3"/>
          </p:cNvCxnSpPr>
          <p:nvPr/>
        </p:nvCxnSpPr>
        <p:spPr>
          <a:xfrm flipH="1" flipV="1">
            <a:off x="4978390" y="5659973"/>
            <a:ext cx="3031068" cy="12694"/>
          </a:xfrm>
          <a:prstGeom prst="straightConnector1">
            <a:avLst/>
          </a:prstGeom>
          <a:ln w="0">
            <a:solidFill>
              <a:srgbClr val="008000"/>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8009458" y="5534167"/>
            <a:ext cx="505267" cy="276999"/>
          </a:xfrm>
          <a:prstGeom prst="rect">
            <a:avLst/>
          </a:prstGeom>
          <a:noFill/>
        </p:spPr>
        <p:txBody>
          <a:bodyPr wrap="none" rtlCol="0">
            <a:spAutoFit/>
          </a:bodyPr>
          <a:lstStyle/>
          <a:p>
            <a:r>
              <a:rPr lang="en-US" sz="1200" dirty="0" smtClean="0">
                <a:solidFill>
                  <a:srgbClr val="008000"/>
                </a:solidFill>
              </a:rPr>
              <a:t>NEW</a:t>
            </a:r>
            <a:endParaRPr lang="en-US" sz="1200" dirty="0">
              <a:solidFill>
                <a:srgbClr val="008000"/>
              </a:solidFill>
            </a:endParaRPr>
          </a:p>
        </p:txBody>
      </p:sp>
    </p:spTree>
    <p:extLst>
      <p:ext uri="{BB962C8B-B14F-4D97-AF65-F5344CB8AC3E}">
        <p14:creationId xmlns:p14="http://schemas.microsoft.com/office/powerpoint/2010/main" val="41500240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14400" y="2349491"/>
            <a:ext cx="5709920" cy="1361440"/>
          </a:xfrm>
          <a:prstGeom prst="rect">
            <a:avLst/>
          </a:prstGeom>
          <a:ln>
            <a:solidFill>
              <a:schemeClr val="bg1">
                <a:lumMod val="85000"/>
              </a:schemeClr>
            </a:solidFill>
          </a:ln>
          <a:effectLst>
            <a:outerShdw blurRad="101600" dist="38100" dir="2700000" algn="tl" rotWithShape="0">
              <a:schemeClr val="bg1">
                <a:lumMod val="95000"/>
                <a:alpha val="43000"/>
              </a:schemeClr>
            </a:outerShdw>
          </a:effectLst>
        </p:spPr>
      </p:pic>
      <p:sp>
        <p:nvSpPr>
          <p:cNvPr id="5" name="Rectangle 4"/>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Input File for Numeric </a:t>
            </a:r>
            <a:r>
              <a:rPr lang="en-US" dirty="0" err="1" smtClean="0">
                <a:latin typeface="Century Schoolbook"/>
                <a:cs typeface="Century Schoolbook"/>
              </a:rPr>
              <a:t>Sim</a:t>
            </a:r>
            <a:endParaRPr lang="en-US" dirty="0">
              <a:latin typeface="Century Schoolbook"/>
              <a:cs typeface="Century Schoolbook"/>
            </a:endParaRPr>
          </a:p>
        </p:txBody>
      </p:sp>
      <p:sp>
        <p:nvSpPr>
          <p:cNvPr id="6" name="Rectangle 5"/>
          <p:cNvSpPr/>
          <p:nvPr/>
        </p:nvSpPr>
        <p:spPr>
          <a:xfrm>
            <a:off x="914400" y="2098692"/>
            <a:ext cx="864339" cy="276999"/>
          </a:xfrm>
          <a:prstGeom prst="rect">
            <a:avLst/>
          </a:prstGeom>
        </p:spPr>
        <p:txBody>
          <a:bodyPr wrap="none">
            <a:spAutoFit/>
          </a:bodyPr>
          <a:lstStyle/>
          <a:p>
            <a:r>
              <a:rPr lang="en-US" sz="1200" dirty="0" err="1">
                <a:latin typeface="Consolas"/>
                <a:cs typeface="Consolas"/>
              </a:rPr>
              <a:t>i</a:t>
            </a:r>
            <a:r>
              <a:rPr lang="en-US" sz="1200" dirty="0" err="1" smtClean="0">
                <a:latin typeface="Consolas"/>
                <a:cs typeface="Consolas"/>
              </a:rPr>
              <a:t>nput.py</a:t>
            </a:r>
            <a:endParaRPr lang="en-US" sz="1200" dirty="0">
              <a:latin typeface="Consolas"/>
              <a:cs typeface="Consolas"/>
            </a:endParaRPr>
          </a:p>
        </p:txBody>
      </p:sp>
      <p:grpSp>
        <p:nvGrpSpPr>
          <p:cNvPr id="3" name="Group 2"/>
          <p:cNvGrpSpPr/>
          <p:nvPr/>
        </p:nvGrpSpPr>
        <p:grpSpPr>
          <a:xfrm>
            <a:off x="6824397" y="2345199"/>
            <a:ext cx="1913175" cy="1487324"/>
            <a:chOff x="6824397" y="2345199"/>
            <a:chExt cx="1913175" cy="1487324"/>
          </a:xfrm>
        </p:grpSpPr>
        <p:grpSp>
          <p:nvGrpSpPr>
            <p:cNvPr id="8" name="Group 7"/>
            <p:cNvGrpSpPr/>
            <p:nvPr/>
          </p:nvGrpSpPr>
          <p:grpSpPr>
            <a:xfrm>
              <a:off x="7776058" y="2345199"/>
              <a:ext cx="285750" cy="211434"/>
              <a:chOff x="4399272" y="296302"/>
              <a:chExt cx="696451" cy="523568"/>
            </a:xfrm>
          </p:grpSpPr>
          <p:sp>
            <p:nvSpPr>
              <p:cNvPr id="46" name="Rounded Rectangle 45"/>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ight Triangle 46"/>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ounded Rectangle 47"/>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9" name="Straight Connector 8"/>
            <p:cNvCxnSpPr>
              <a:endCxn id="42" idx="0"/>
            </p:cNvCxnSpPr>
            <p:nvPr/>
          </p:nvCxnSpPr>
          <p:spPr>
            <a:xfrm flipH="1">
              <a:off x="7409257" y="3200788"/>
              <a:ext cx="106477" cy="7115"/>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a:endCxn id="34" idx="0"/>
            </p:cNvCxnSpPr>
            <p:nvPr/>
          </p:nvCxnSpPr>
          <p:spPr>
            <a:xfrm>
              <a:off x="7430180" y="3501217"/>
              <a:ext cx="458903" cy="119873"/>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11" name="Group 10"/>
            <p:cNvGrpSpPr/>
            <p:nvPr/>
          </p:nvGrpSpPr>
          <p:grpSpPr>
            <a:xfrm>
              <a:off x="7262310" y="2774130"/>
              <a:ext cx="285750" cy="211434"/>
              <a:chOff x="4399272" y="296302"/>
              <a:chExt cx="696451" cy="523568"/>
            </a:xfrm>
          </p:grpSpPr>
          <p:sp>
            <p:nvSpPr>
              <p:cNvPr id="43" name="Rounded Rectangle 42"/>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ight Triangle 43"/>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ounded Rectangle 44"/>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7266382" y="3178454"/>
              <a:ext cx="285750" cy="211434"/>
              <a:chOff x="4399272" y="296302"/>
              <a:chExt cx="696451" cy="523568"/>
            </a:xfrm>
          </p:grpSpPr>
          <p:sp>
            <p:nvSpPr>
              <p:cNvPr id="40" name="Rounded Rectangle 39"/>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ight Triangle 40"/>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ounded Rectangle 41"/>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6824397" y="3618024"/>
              <a:ext cx="285750" cy="211434"/>
              <a:chOff x="4399272" y="296302"/>
              <a:chExt cx="696451" cy="523568"/>
            </a:xfrm>
          </p:grpSpPr>
          <p:sp>
            <p:nvSpPr>
              <p:cNvPr id="37" name="Rounded Rectangle 36"/>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ight Triangle 37"/>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ounded Rectangle 38"/>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7746207" y="3621089"/>
              <a:ext cx="285750" cy="211434"/>
              <a:chOff x="4399272" y="296302"/>
              <a:chExt cx="696451" cy="523568"/>
            </a:xfrm>
          </p:grpSpPr>
          <p:sp>
            <p:nvSpPr>
              <p:cNvPr id="34" name="Rounded Rectangle 33"/>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ight Triangle 34"/>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ounded Rectangle 35"/>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5" name="Straight Connector 14"/>
            <p:cNvCxnSpPr>
              <a:endCxn id="37" idx="0"/>
            </p:cNvCxnSpPr>
            <p:nvPr/>
          </p:nvCxnSpPr>
          <p:spPr>
            <a:xfrm flipH="1">
              <a:off x="6967272" y="3501217"/>
              <a:ext cx="462908" cy="116808"/>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a:endCxn id="43" idx="0"/>
            </p:cNvCxnSpPr>
            <p:nvPr/>
          </p:nvCxnSpPr>
          <p:spPr>
            <a:xfrm flipH="1">
              <a:off x="7405185" y="2643636"/>
              <a:ext cx="528667" cy="130494"/>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8451822" y="2774627"/>
              <a:ext cx="285750" cy="211434"/>
              <a:chOff x="4399272" y="296302"/>
              <a:chExt cx="696451" cy="523568"/>
            </a:xfrm>
          </p:grpSpPr>
          <p:sp>
            <p:nvSpPr>
              <p:cNvPr id="31" name="Rounded Rectangle 30"/>
              <p:cNvSpPr/>
              <p:nvPr/>
            </p:nvSpPr>
            <p:spPr>
              <a:xfrm>
                <a:off x="4399272" y="296302"/>
                <a:ext cx="696451" cy="450645"/>
              </a:xfrm>
              <a:prstGeom prst="roundRect">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Triangle 31"/>
              <p:cNvSpPr/>
              <p:nvPr/>
            </p:nvSpPr>
            <p:spPr>
              <a:xfrm flipH="1" flipV="1">
                <a:off x="4620497" y="296302"/>
                <a:ext cx="475226" cy="345767"/>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p:cNvSpPr/>
              <p:nvPr/>
            </p:nvSpPr>
            <p:spPr>
              <a:xfrm>
                <a:off x="4399272" y="369225"/>
                <a:ext cx="696451" cy="450645"/>
              </a:xfrm>
              <a:prstGeom prst="roundRect">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8" name="Straight Connector 17"/>
            <p:cNvCxnSpPr>
              <a:endCxn id="31" idx="0"/>
            </p:cNvCxnSpPr>
            <p:nvPr/>
          </p:nvCxnSpPr>
          <p:spPr>
            <a:xfrm>
              <a:off x="7933852" y="2643636"/>
              <a:ext cx="660845" cy="130991"/>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853701" y="3689215"/>
              <a:ext cx="221226" cy="97984"/>
            </a:xfrm>
            <a:prstGeom prst="rect">
              <a:avLst/>
            </a:prstGeom>
            <a:noFill/>
          </p:spPr>
          <p:txBody>
            <a:bodyPr wrap="none" lIns="0" tIns="0" rIns="0" bIns="0" rtlCol="0">
              <a:noAutofit/>
            </a:bodyPr>
            <a:lstStyle/>
            <a:p>
              <a:pPr algn="ctr"/>
              <a:r>
                <a:rPr lang="en-US" sz="600" dirty="0" smtClean="0"/>
                <a:t>include</a:t>
              </a:r>
              <a:endParaRPr lang="en-US" sz="600" dirty="0"/>
            </a:p>
          </p:txBody>
        </p:sp>
        <p:sp>
          <p:nvSpPr>
            <p:cNvPr id="20" name="TextBox 19"/>
            <p:cNvSpPr txBox="1"/>
            <p:nvPr/>
          </p:nvSpPr>
          <p:spPr>
            <a:xfrm>
              <a:off x="7778470" y="3689215"/>
              <a:ext cx="221226" cy="97984"/>
            </a:xfrm>
            <a:prstGeom prst="rect">
              <a:avLst/>
            </a:prstGeom>
            <a:noFill/>
          </p:spPr>
          <p:txBody>
            <a:bodyPr wrap="none" lIns="0" tIns="0" rIns="0" bIns="0" rtlCol="0">
              <a:noAutofit/>
            </a:bodyPr>
            <a:lstStyle/>
            <a:p>
              <a:pPr algn="ctr"/>
              <a:r>
                <a:rPr lang="en-US" sz="600" dirty="0" err="1" smtClean="0"/>
                <a:t>src</a:t>
              </a:r>
              <a:endParaRPr lang="en-US" sz="600" dirty="0"/>
            </a:p>
          </p:txBody>
        </p:sp>
        <p:sp>
          <p:nvSpPr>
            <p:cNvPr id="21" name="TextBox 20"/>
            <p:cNvSpPr txBox="1"/>
            <p:nvPr/>
          </p:nvSpPr>
          <p:spPr>
            <a:xfrm>
              <a:off x="7298644" y="3261714"/>
              <a:ext cx="221226" cy="97984"/>
            </a:xfrm>
            <a:prstGeom prst="rect">
              <a:avLst/>
            </a:prstGeom>
            <a:noFill/>
          </p:spPr>
          <p:txBody>
            <a:bodyPr wrap="none" lIns="0" tIns="0" rIns="0" bIns="0" rtlCol="0">
              <a:noAutofit/>
            </a:bodyPr>
            <a:lstStyle/>
            <a:p>
              <a:pPr algn="ctr"/>
              <a:r>
                <a:rPr lang="en-US" sz="600" dirty="0" smtClean="0"/>
                <a:t>cannon</a:t>
              </a:r>
              <a:endParaRPr lang="en-US" sz="600" dirty="0"/>
            </a:p>
          </p:txBody>
        </p:sp>
        <p:sp>
          <p:nvSpPr>
            <p:cNvPr id="22" name="TextBox 21"/>
            <p:cNvSpPr txBox="1"/>
            <p:nvPr/>
          </p:nvSpPr>
          <p:spPr>
            <a:xfrm>
              <a:off x="7294572" y="2858131"/>
              <a:ext cx="221226" cy="97984"/>
            </a:xfrm>
            <a:prstGeom prst="rect">
              <a:avLst/>
            </a:prstGeom>
            <a:noFill/>
          </p:spPr>
          <p:txBody>
            <a:bodyPr wrap="none" lIns="0" tIns="0" rIns="0" bIns="0" rtlCol="0">
              <a:noAutofit/>
            </a:bodyPr>
            <a:lstStyle/>
            <a:p>
              <a:pPr algn="ctr"/>
              <a:r>
                <a:rPr lang="en-US" sz="600" dirty="0" smtClean="0"/>
                <a:t>models</a:t>
              </a:r>
              <a:endParaRPr lang="en-US" sz="600" dirty="0"/>
            </a:p>
          </p:txBody>
        </p:sp>
        <p:sp>
          <p:nvSpPr>
            <p:cNvPr id="23" name="TextBox 22"/>
            <p:cNvSpPr txBox="1"/>
            <p:nvPr/>
          </p:nvSpPr>
          <p:spPr>
            <a:xfrm>
              <a:off x="7817081" y="2409632"/>
              <a:ext cx="221226" cy="97984"/>
            </a:xfrm>
            <a:prstGeom prst="rect">
              <a:avLst/>
            </a:prstGeom>
            <a:noFill/>
          </p:spPr>
          <p:txBody>
            <a:bodyPr wrap="none" lIns="0" tIns="0" rIns="0" bIns="0" rtlCol="0">
              <a:noAutofit/>
            </a:bodyPr>
            <a:lstStyle/>
            <a:p>
              <a:pPr algn="ctr"/>
              <a:r>
                <a:rPr lang="en-US" sz="600" dirty="0" err="1" smtClean="0"/>
                <a:t>Sim_cannon_numeric</a:t>
              </a:r>
              <a:endParaRPr lang="en-US" sz="600" dirty="0"/>
            </a:p>
          </p:txBody>
        </p:sp>
        <p:sp>
          <p:nvSpPr>
            <p:cNvPr id="24" name="TextBox 23"/>
            <p:cNvSpPr txBox="1"/>
            <p:nvPr/>
          </p:nvSpPr>
          <p:spPr>
            <a:xfrm>
              <a:off x="8481026" y="2848215"/>
              <a:ext cx="221226" cy="97984"/>
            </a:xfrm>
            <a:prstGeom prst="rect">
              <a:avLst/>
            </a:prstGeom>
            <a:noFill/>
          </p:spPr>
          <p:txBody>
            <a:bodyPr wrap="none" lIns="0" tIns="0" rIns="0" bIns="0" rtlCol="0">
              <a:noAutofit/>
            </a:bodyPr>
            <a:lstStyle/>
            <a:p>
              <a:pPr algn="ctr"/>
              <a:r>
                <a:rPr lang="en-US" sz="600" dirty="0" err="1" smtClean="0"/>
                <a:t>Run_test</a:t>
              </a:r>
              <a:endParaRPr lang="en-US" sz="600" dirty="0"/>
            </a:p>
          </p:txBody>
        </p:sp>
        <p:cxnSp>
          <p:nvCxnSpPr>
            <p:cNvPr id="25" name="Straight Connector 24"/>
            <p:cNvCxnSpPr>
              <a:stCxn id="45" idx="2"/>
              <a:endCxn id="42" idx="0"/>
            </p:cNvCxnSpPr>
            <p:nvPr/>
          </p:nvCxnSpPr>
          <p:spPr>
            <a:xfrm>
              <a:off x="7405185" y="2985564"/>
              <a:ext cx="4072" cy="222339"/>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26" name="Group 25"/>
            <p:cNvGrpSpPr/>
            <p:nvPr/>
          </p:nvGrpSpPr>
          <p:grpSpPr>
            <a:xfrm>
              <a:off x="8516495" y="3127075"/>
              <a:ext cx="173434" cy="248755"/>
              <a:chOff x="6328423" y="3058232"/>
              <a:chExt cx="422705" cy="615986"/>
            </a:xfrm>
          </p:grpSpPr>
          <p:sp>
            <p:nvSpPr>
              <p:cNvPr id="28" name="Rectangle 27"/>
              <p:cNvSpPr/>
              <p:nvPr/>
            </p:nvSpPr>
            <p:spPr>
              <a:xfrm>
                <a:off x="6328423" y="3076087"/>
                <a:ext cx="401484" cy="598131"/>
              </a:xfrm>
              <a:prstGeom prst="rect">
                <a:avLst/>
              </a:prstGeom>
              <a:solidFill>
                <a:schemeClr val="accent3">
                  <a:lumMod val="20000"/>
                  <a:lumOff val="8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ight Triangle 28"/>
              <p:cNvSpPr/>
              <p:nvPr/>
            </p:nvSpPr>
            <p:spPr>
              <a:xfrm flipH="1" flipV="1">
                <a:off x="6541557" y="3058232"/>
                <a:ext cx="209571" cy="199139"/>
              </a:xfrm>
              <a:prstGeom prst="r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ight Triangle 29"/>
              <p:cNvSpPr/>
              <p:nvPr/>
            </p:nvSpPr>
            <p:spPr>
              <a:xfrm>
                <a:off x="6563783" y="3076085"/>
                <a:ext cx="166124" cy="165411"/>
              </a:xfrm>
              <a:prstGeom prst="rtTriangle">
                <a:avLst/>
              </a:prstGeom>
              <a:solidFill>
                <a:schemeClr val="accent3">
                  <a:lumMod val="60000"/>
                  <a:lumOff val="40000"/>
                </a:schemeClr>
              </a:solidFill>
              <a:ln w="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7" name="Straight Connector 26"/>
            <p:cNvCxnSpPr>
              <a:stCxn id="33" idx="2"/>
              <a:endCxn id="28" idx="0"/>
            </p:cNvCxnSpPr>
            <p:nvPr/>
          </p:nvCxnSpPr>
          <p:spPr>
            <a:xfrm>
              <a:off x="8594697" y="2986061"/>
              <a:ext cx="4162" cy="148224"/>
            </a:xfrm>
            <a:prstGeom prst="line">
              <a:avLst/>
            </a:prstGeom>
            <a:ln>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cxnSp>
        <p:nvCxnSpPr>
          <p:cNvPr id="50" name="Straight Arrow Connector 49"/>
          <p:cNvCxnSpPr>
            <a:endCxn id="52" idx="2"/>
          </p:cNvCxnSpPr>
          <p:nvPr/>
        </p:nvCxnSpPr>
        <p:spPr>
          <a:xfrm flipH="1" flipV="1">
            <a:off x="3727450" y="3238500"/>
            <a:ext cx="3312583" cy="1350433"/>
          </a:xfrm>
          <a:prstGeom prst="straightConnector1">
            <a:avLst/>
          </a:prstGeom>
          <a:ln w="0">
            <a:solidFill>
              <a:srgbClr val="008000"/>
            </a:solidFill>
            <a:tailEnd type="triangle"/>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7040033" y="4450433"/>
            <a:ext cx="505267" cy="276999"/>
          </a:xfrm>
          <a:prstGeom prst="rect">
            <a:avLst/>
          </a:prstGeom>
          <a:noFill/>
        </p:spPr>
        <p:txBody>
          <a:bodyPr wrap="none" rtlCol="0">
            <a:spAutoFit/>
          </a:bodyPr>
          <a:lstStyle/>
          <a:p>
            <a:r>
              <a:rPr lang="en-US" sz="1200" dirty="0" smtClean="0">
                <a:solidFill>
                  <a:srgbClr val="008000"/>
                </a:solidFill>
              </a:rPr>
              <a:t>NEW</a:t>
            </a:r>
            <a:endParaRPr lang="en-US" sz="1200" dirty="0">
              <a:solidFill>
                <a:srgbClr val="008000"/>
              </a:solidFill>
            </a:endParaRPr>
          </a:p>
        </p:txBody>
      </p:sp>
      <p:sp>
        <p:nvSpPr>
          <p:cNvPr id="52" name="Rounded Rectangle 51"/>
          <p:cNvSpPr/>
          <p:nvPr/>
        </p:nvSpPr>
        <p:spPr>
          <a:xfrm>
            <a:off x="1358900" y="3052232"/>
            <a:ext cx="4737100" cy="186268"/>
          </a:xfrm>
          <a:prstGeom prst="roundRect">
            <a:avLst/>
          </a:prstGeom>
          <a:solidFill>
            <a:srgbClr val="008000">
              <a:alpha val="5000"/>
            </a:srgbClr>
          </a:solidFill>
          <a:ln w="0">
            <a:solidFill>
              <a:schemeClr val="bg1">
                <a:lumMod val="95000"/>
              </a:schemeClr>
            </a:solidFill>
          </a:ln>
          <a:effectLst>
            <a:outerShdw blurRad="50800" dist="23000" dir="5400000" rotWithShape="0">
              <a:schemeClr val="bg1">
                <a:lumMod val="85000"/>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1354665" y="4439335"/>
            <a:ext cx="3289281" cy="369332"/>
          </a:xfrm>
          <a:prstGeom prst="rect">
            <a:avLst/>
          </a:prstGeom>
        </p:spPr>
        <p:txBody>
          <a:bodyPr wrap="square">
            <a:spAutoFit/>
          </a:bodyPr>
          <a:lstStyle/>
          <a:p>
            <a:r>
              <a:rPr lang="en-US" dirty="0" smtClean="0">
                <a:latin typeface="Century Schoolbook"/>
                <a:cs typeface="Century Schoolbook"/>
              </a:rPr>
              <a:t>Update </a:t>
            </a:r>
            <a:r>
              <a:rPr lang="en-US" dirty="0" err="1" smtClean="0">
                <a:latin typeface="Consolas"/>
                <a:cs typeface="Consolas"/>
              </a:rPr>
              <a:t>input.py</a:t>
            </a:r>
            <a:r>
              <a:rPr lang="en-US" dirty="0" smtClean="0">
                <a:latin typeface="Consolas"/>
                <a:cs typeface="Consolas"/>
              </a:rPr>
              <a:t> </a:t>
            </a:r>
            <a:r>
              <a:rPr lang="en-US" dirty="0" smtClean="0">
                <a:latin typeface="Century Schoolbook"/>
                <a:cs typeface="Century Schoolbook"/>
              </a:rPr>
              <a:t>as shown.</a:t>
            </a:r>
            <a:endParaRPr lang="en-US" dirty="0">
              <a:latin typeface="Century Schoolbook"/>
              <a:cs typeface="Century Schoolbook"/>
            </a:endParaRPr>
          </a:p>
        </p:txBody>
      </p:sp>
      <p:sp>
        <p:nvSpPr>
          <p:cNvPr id="55" name="Rectangle 54"/>
          <p:cNvSpPr/>
          <p:nvPr/>
        </p:nvSpPr>
        <p:spPr>
          <a:xfrm>
            <a:off x="914400" y="4433930"/>
            <a:ext cx="417903" cy="369332"/>
          </a:xfrm>
          <a:prstGeom prst="rect">
            <a:avLst/>
          </a:prstGeom>
        </p:spPr>
        <p:txBody>
          <a:bodyPr wrap="square">
            <a:spAutoFit/>
          </a:bodyPr>
          <a:lstStyle/>
          <a:p>
            <a:r>
              <a:rPr lang="en-US" dirty="0"/>
              <a:t>👉</a:t>
            </a:r>
          </a:p>
        </p:txBody>
      </p:sp>
    </p:spTree>
    <p:extLst>
      <p:ext uri="{BB962C8B-B14F-4D97-AF65-F5344CB8AC3E}">
        <p14:creationId xmlns:p14="http://schemas.microsoft.com/office/powerpoint/2010/main" val="38819246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Running the Numeric </a:t>
            </a:r>
            <a:r>
              <a:rPr lang="en-US" dirty="0" err="1" smtClean="0">
                <a:latin typeface="Century Schoolbook"/>
                <a:cs typeface="Century Schoolbook"/>
              </a:rPr>
              <a:t>Sim</a:t>
            </a:r>
            <a:endParaRPr lang="en-US" dirty="0">
              <a:latin typeface="Century Schoolbook"/>
              <a:cs typeface="Century Schoolbook"/>
            </a:endParaRPr>
          </a:p>
        </p:txBody>
      </p:sp>
      <p:grpSp>
        <p:nvGrpSpPr>
          <p:cNvPr id="3" name="Group 2"/>
          <p:cNvGrpSpPr/>
          <p:nvPr/>
        </p:nvGrpSpPr>
        <p:grpSpPr>
          <a:xfrm>
            <a:off x="914400" y="1111647"/>
            <a:ext cx="6299836" cy="646331"/>
            <a:chOff x="947630" y="3270732"/>
            <a:chExt cx="6299836" cy="646331"/>
          </a:xfrm>
        </p:grpSpPr>
        <p:sp>
          <p:nvSpPr>
            <p:cNvPr id="5" name="Rectangle 4"/>
            <p:cNvSpPr/>
            <p:nvPr/>
          </p:nvSpPr>
          <p:spPr>
            <a:xfrm>
              <a:off x="1371599" y="3270732"/>
              <a:ext cx="5875867" cy="646331"/>
            </a:xfrm>
            <a:prstGeom prst="rect">
              <a:avLst/>
            </a:prstGeom>
            <a:solidFill>
              <a:schemeClr val="bg1">
                <a:lumMod val="95000"/>
              </a:schemeClr>
            </a:solidFill>
            <a:ln w="25400">
              <a:solidFill>
                <a:schemeClr val="tx1">
                  <a:lumMod val="65000"/>
                  <a:lumOff val="35000"/>
                </a:schemeClr>
              </a:solidFill>
            </a:ln>
          </p:spPr>
          <p:txBody>
            <a:bodyPr wrap="square">
              <a:spAutoFit/>
            </a:bodyPr>
            <a:lstStyle/>
            <a:p>
              <a:r>
                <a:rPr lang="en-US" b="1" dirty="0">
                  <a:latin typeface="Consolas"/>
                  <a:cs typeface="Consolas"/>
                </a:rPr>
                <a:t>%</a:t>
              </a:r>
              <a:r>
                <a:rPr lang="en-US" dirty="0">
                  <a:latin typeface="Consolas"/>
                  <a:cs typeface="Consolas"/>
                </a:rPr>
                <a:t> </a:t>
              </a:r>
              <a:r>
                <a:rPr lang="en-US" dirty="0">
                  <a:solidFill>
                    <a:srgbClr val="008000"/>
                  </a:solidFill>
                  <a:latin typeface="Consolas"/>
                  <a:cs typeface="Consolas"/>
                </a:rPr>
                <a:t>cd $HOME/</a:t>
              </a:r>
              <a:r>
                <a:rPr lang="en-US" dirty="0" err="1">
                  <a:solidFill>
                    <a:srgbClr val="008000"/>
                  </a:solidFill>
                  <a:latin typeface="Consolas"/>
                  <a:cs typeface="Consolas"/>
                </a:rPr>
                <a:t>trick_sims</a:t>
              </a:r>
              <a:r>
                <a:rPr lang="en-US" dirty="0">
                  <a:solidFill>
                    <a:srgbClr val="008000"/>
                  </a:solidFill>
                  <a:latin typeface="Consolas"/>
                  <a:cs typeface="Consolas"/>
                </a:rPr>
                <a:t>/</a:t>
              </a:r>
              <a:r>
                <a:rPr lang="en-US" dirty="0" err="1" smtClean="0">
                  <a:solidFill>
                    <a:srgbClr val="008000"/>
                  </a:solidFill>
                  <a:latin typeface="Consolas"/>
                  <a:cs typeface="Consolas"/>
                </a:rPr>
                <a:t>SIM_cannon_numeric</a:t>
              </a:r>
              <a:endParaRPr lang="en-US" dirty="0">
                <a:solidFill>
                  <a:srgbClr val="008000"/>
                </a:solidFill>
                <a:latin typeface="Consolas"/>
                <a:cs typeface="Consolas"/>
              </a:endParaRPr>
            </a:p>
            <a:p>
              <a:r>
                <a:rPr lang="en-US" b="1" dirty="0">
                  <a:latin typeface="Consolas"/>
                  <a:cs typeface="Consolas"/>
                </a:rPr>
                <a:t>%</a:t>
              </a:r>
              <a:r>
                <a:rPr lang="en-US" dirty="0">
                  <a:latin typeface="Consolas"/>
                  <a:cs typeface="Consolas"/>
                </a:rPr>
                <a:t> </a:t>
              </a:r>
              <a:r>
                <a:rPr lang="en-US" dirty="0">
                  <a:solidFill>
                    <a:srgbClr val="008000"/>
                  </a:solidFill>
                  <a:latin typeface="Consolas"/>
                  <a:cs typeface="Consolas"/>
                </a:rPr>
                <a:t>trick-CP</a:t>
              </a:r>
            </a:p>
          </p:txBody>
        </p:sp>
        <p:sp>
          <p:nvSpPr>
            <p:cNvPr id="6" name="Rectangle 5"/>
            <p:cNvSpPr/>
            <p:nvPr/>
          </p:nvSpPr>
          <p:spPr>
            <a:xfrm>
              <a:off x="947630" y="3289258"/>
              <a:ext cx="417903" cy="369332"/>
            </a:xfrm>
            <a:prstGeom prst="rect">
              <a:avLst/>
            </a:prstGeom>
          </p:spPr>
          <p:txBody>
            <a:bodyPr wrap="square">
              <a:spAutoFit/>
            </a:bodyPr>
            <a:lstStyle/>
            <a:p>
              <a:r>
                <a:rPr lang="en-US" dirty="0"/>
                <a:t>👉</a:t>
              </a:r>
            </a:p>
          </p:txBody>
        </p:sp>
      </p:grpSp>
      <p:grpSp>
        <p:nvGrpSpPr>
          <p:cNvPr id="11" name="Group 10"/>
          <p:cNvGrpSpPr/>
          <p:nvPr/>
        </p:nvGrpSpPr>
        <p:grpSpPr>
          <a:xfrm>
            <a:off x="914400" y="1991212"/>
            <a:ext cx="4796025" cy="369332"/>
            <a:chOff x="914400" y="1991212"/>
            <a:chExt cx="4796025" cy="369332"/>
          </a:xfrm>
        </p:grpSpPr>
        <p:sp>
          <p:nvSpPr>
            <p:cNvPr id="7" name="Rectangle 6"/>
            <p:cNvSpPr/>
            <p:nvPr/>
          </p:nvSpPr>
          <p:spPr>
            <a:xfrm>
              <a:off x="1332303" y="1991212"/>
              <a:ext cx="4378122" cy="369332"/>
            </a:xfrm>
            <a:prstGeom prst="rect">
              <a:avLst/>
            </a:prstGeom>
            <a:solidFill>
              <a:schemeClr val="bg1">
                <a:lumMod val="95000"/>
              </a:schemeClr>
            </a:solidFill>
            <a:ln w="25400">
              <a:solidFill>
                <a:schemeClr val="tx1">
                  <a:lumMod val="65000"/>
                  <a:lumOff val="35000"/>
                </a:schemeClr>
              </a:solidFill>
            </a:ln>
          </p:spPr>
          <p:txBody>
            <a:bodyPr wrap="none">
              <a:spAutoFit/>
            </a:bodyPr>
            <a:lstStyle/>
            <a:p>
              <a:r>
                <a:rPr lang="en-US" b="1" dirty="0" smtClean="0">
                  <a:latin typeface="Consolas"/>
                  <a:cs typeface="Consolas"/>
                </a:rPr>
                <a:t>%</a:t>
              </a:r>
              <a:r>
                <a:rPr lang="en-US" dirty="0">
                  <a:latin typeface="Consolas"/>
                  <a:cs typeface="Consolas"/>
                </a:rPr>
                <a:t> </a:t>
              </a:r>
              <a:r>
                <a:rPr lang="en-US" dirty="0" smtClean="0">
                  <a:solidFill>
                    <a:srgbClr val="008000"/>
                  </a:solidFill>
                  <a:latin typeface="Consolas"/>
                  <a:cs typeface="Consolas"/>
                </a:rPr>
                <a:t>.</a:t>
              </a:r>
              <a:r>
                <a:rPr lang="en-US" dirty="0">
                  <a:solidFill>
                    <a:srgbClr val="008000"/>
                  </a:solidFill>
                  <a:latin typeface="Consolas"/>
                  <a:cs typeface="Consolas"/>
                </a:rPr>
                <a:t>/</a:t>
              </a:r>
              <a:r>
                <a:rPr lang="en-US" dirty="0" err="1">
                  <a:solidFill>
                    <a:srgbClr val="008000"/>
                  </a:solidFill>
                  <a:latin typeface="Consolas"/>
                  <a:cs typeface="Consolas"/>
                </a:rPr>
                <a:t>S_main</a:t>
              </a:r>
              <a:r>
                <a:rPr lang="en-US" dirty="0">
                  <a:solidFill>
                    <a:srgbClr val="008000"/>
                  </a:solidFill>
                  <a:latin typeface="Consolas"/>
                  <a:cs typeface="Consolas"/>
                </a:rPr>
                <a:t>*.exe </a:t>
              </a:r>
              <a:r>
                <a:rPr lang="en-US" dirty="0" err="1">
                  <a:solidFill>
                    <a:srgbClr val="008000"/>
                  </a:solidFill>
                  <a:latin typeface="Consolas"/>
                  <a:cs typeface="Consolas"/>
                </a:rPr>
                <a:t>RUN_test</a:t>
              </a:r>
              <a:r>
                <a:rPr lang="en-US" dirty="0">
                  <a:solidFill>
                    <a:srgbClr val="008000"/>
                  </a:solidFill>
                  <a:latin typeface="Consolas"/>
                  <a:cs typeface="Consolas"/>
                </a:rPr>
                <a:t>/</a:t>
              </a:r>
              <a:r>
                <a:rPr lang="en-US" dirty="0" err="1">
                  <a:solidFill>
                    <a:srgbClr val="008000"/>
                  </a:solidFill>
                  <a:latin typeface="Consolas"/>
                  <a:cs typeface="Consolas"/>
                </a:rPr>
                <a:t>input.py</a:t>
              </a:r>
              <a:endParaRPr lang="en-US" dirty="0">
                <a:solidFill>
                  <a:srgbClr val="008000"/>
                </a:solidFill>
                <a:latin typeface="Consolas"/>
                <a:cs typeface="Consolas"/>
              </a:endParaRPr>
            </a:p>
          </p:txBody>
        </p:sp>
        <p:sp>
          <p:nvSpPr>
            <p:cNvPr id="8" name="Rectangle 7"/>
            <p:cNvSpPr/>
            <p:nvPr/>
          </p:nvSpPr>
          <p:spPr>
            <a:xfrm>
              <a:off x="914400" y="1991212"/>
              <a:ext cx="417903" cy="369332"/>
            </a:xfrm>
            <a:prstGeom prst="rect">
              <a:avLst/>
            </a:prstGeom>
          </p:spPr>
          <p:txBody>
            <a:bodyPr wrap="square">
              <a:spAutoFit/>
            </a:bodyPr>
            <a:lstStyle/>
            <a:p>
              <a:r>
                <a:rPr lang="en-US" dirty="0"/>
                <a:t>👉</a:t>
              </a:r>
            </a:p>
          </p:txBody>
        </p:sp>
      </p:grpSp>
      <p:sp>
        <p:nvSpPr>
          <p:cNvPr id="15" name="TextBox 14"/>
          <p:cNvSpPr txBox="1"/>
          <p:nvPr/>
        </p:nvSpPr>
        <p:spPr>
          <a:xfrm>
            <a:off x="829736" y="2785533"/>
            <a:ext cx="1058332" cy="369332"/>
          </a:xfrm>
          <a:prstGeom prst="rect">
            <a:avLst/>
          </a:prstGeom>
          <a:noFill/>
        </p:spPr>
        <p:txBody>
          <a:bodyPr wrap="square" rtlCol="0">
            <a:spAutoFit/>
          </a:bodyPr>
          <a:lstStyle/>
          <a:p>
            <a:r>
              <a:rPr lang="en-US" dirty="0" smtClean="0">
                <a:latin typeface="Century Schoolbook"/>
                <a:cs typeface="Century Schoolbook"/>
              </a:rPr>
              <a:t>We get:</a:t>
            </a:r>
            <a:endParaRPr lang="en-US" dirty="0">
              <a:latin typeface="Century Schoolbook"/>
              <a:cs typeface="Century Schoolbook"/>
            </a:endParaRPr>
          </a:p>
        </p:txBody>
      </p:sp>
      <p:sp>
        <p:nvSpPr>
          <p:cNvPr id="20" name="Rectangle 19"/>
          <p:cNvSpPr/>
          <p:nvPr/>
        </p:nvSpPr>
        <p:spPr>
          <a:xfrm>
            <a:off x="2048934" y="3254570"/>
            <a:ext cx="4622801" cy="1384995"/>
          </a:xfrm>
          <a:prstGeom prst="rect">
            <a:avLst/>
          </a:prstGeom>
        </p:spPr>
        <p:txBody>
          <a:bodyPr wrap="square">
            <a:spAutoFit/>
          </a:bodyPr>
          <a:lstStyle/>
          <a:p>
            <a:r>
              <a:rPr lang="mr-IN" sz="1400" dirty="0">
                <a:latin typeface="Consolas"/>
                <a:cs typeface="Consolas"/>
              </a:rPr>
              <a:t>========================================</a:t>
            </a:r>
          </a:p>
          <a:p>
            <a:r>
              <a:rPr lang="en-US" sz="1400" dirty="0">
                <a:latin typeface="Consolas"/>
                <a:cs typeface="Consolas"/>
              </a:rPr>
              <a:t>      Cannon Ball State at Shutdown     </a:t>
            </a:r>
          </a:p>
          <a:p>
            <a:r>
              <a:rPr lang="mr-IN" sz="1400" dirty="0">
                <a:latin typeface="Consolas"/>
                <a:cs typeface="Consolas"/>
              </a:rPr>
              <a:t>t = 5.2</a:t>
            </a:r>
          </a:p>
          <a:p>
            <a:r>
              <a:rPr lang="pt-BR" sz="1400" dirty="0" err="1">
                <a:latin typeface="Consolas"/>
                <a:cs typeface="Consolas"/>
              </a:rPr>
              <a:t>pos</a:t>
            </a:r>
            <a:r>
              <a:rPr lang="pt-BR" sz="1400" dirty="0">
                <a:latin typeface="Consolas"/>
                <a:cs typeface="Consolas"/>
              </a:rPr>
              <a:t> = [225.166604984, -2.631200000]</a:t>
            </a:r>
          </a:p>
          <a:p>
            <a:r>
              <a:rPr lang="pt-BR" sz="1400" dirty="0" err="1">
                <a:latin typeface="Consolas"/>
                <a:cs typeface="Consolas"/>
              </a:rPr>
              <a:t>vel</a:t>
            </a:r>
            <a:r>
              <a:rPr lang="pt-BR" sz="1400" dirty="0">
                <a:latin typeface="Consolas"/>
                <a:cs typeface="Consolas"/>
              </a:rPr>
              <a:t> = [43.301270189, -26.012000000]</a:t>
            </a:r>
          </a:p>
          <a:p>
            <a:r>
              <a:rPr lang="mr-IN" sz="1400" dirty="0">
                <a:latin typeface="Consolas"/>
                <a:cs typeface="Consolas"/>
              </a:rPr>
              <a:t>========================================</a:t>
            </a:r>
            <a:endParaRPr lang="en-US" sz="1400" dirty="0">
              <a:latin typeface="Consolas"/>
              <a:cs typeface="Consolas"/>
            </a:endParaRPr>
          </a:p>
        </p:txBody>
      </p:sp>
      <p:sp>
        <p:nvSpPr>
          <p:cNvPr id="22" name="TextBox 21"/>
          <p:cNvSpPr txBox="1"/>
          <p:nvPr/>
        </p:nvSpPr>
        <p:spPr>
          <a:xfrm>
            <a:off x="2912534" y="4809066"/>
            <a:ext cx="1930400" cy="369332"/>
          </a:xfrm>
          <a:prstGeom prst="rect">
            <a:avLst/>
          </a:prstGeom>
          <a:noFill/>
        </p:spPr>
        <p:txBody>
          <a:bodyPr wrap="square" rtlCol="0">
            <a:spAutoFit/>
          </a:bodyPr>
          <a:lstStyle/>
          <a:p>
            <a:r>
              <a:rPr lang="en-US" dirty="0" smtClean="0">
                <a:latin typeface="Arial Black"/>
                <a:cs typeface="Arial Black"/>
              </a:rPr>
              <a:t>DON’T PANIC!</a:t>
            </a:r>
            <a:endParaRPr lang="en-US" dirty="0">
              <a:latin typeface="Arial Black"/>
              <a:cs typeface="Arial Black"/>
            </a:endParaRPr>
          </a:p>
        </p:txBody>
      </p:sp>
      <p:sp>
        <p:nvSpPr>
          <p:cNvPr id="23" name="TextBox 22"/>
          <p:cNvSpPr txBox="1"/>
          <p:nvPr/>
        </p:nvSpPr>
        <p:spPr>
          <a:xfrm>
            <a:off x="1397001" y="5181599"/>
            <a:ext cx="5334000" cy="646331"/>
          </a:xfrm>
          <a:prstGeom prst="rect">
            <a:avLst/>
          </a:prstGeom>
          <a:noFill/>
        </p:spPr>
        <p:txBody>
          <a:bodyPr wrap="square" rtlCol="0">
            <a:spAutoFit/>
          </a:bodyPr>
          <a:lstStyle/>
          <a:p>
            <a:r>
              <a:rPr lang="en-US" dirty="0" smtClean="0">
                <a:latin typeface="Century Schoolbook"/>
                <a:cs typeface="Century Schoolbook"/>
              </a:rPr>
              <a:t>It’s not the same. That’s because didn’t stop our </a:t>
            </a:r>
            <a:r>
              <a:rPr lang="en-US" dirty="0" err="1" smtClean="0">
                <a:latin typeface="Century Schoolbook"/>
                <a:cs typeface="Century Schoolbook"/>
              </a:rPr>
              <a:t>sim</a:t>
            </a:r>
            <a:r>
              <a:rPr lang="en-US" dirty="0" smtClean="0">
                <a:latin typeface="Century Schoolbook"/>
                <a:cs typeface="Century Schoolbook"/>
              </a:rPr>
              <a:t> at impact-time. We will.</a:t>
            </a:r>
            <a:endParaRPr lang="en-US" dirty="0">
              <a:latin typeface="Century Schoolbook"/>
              <a:cs typeface="Century Schoolbook"/>
            </a:endParaRPr>
          </a:p>
        </p:txBody>
      </p:sp>
    </p:spTree>
    <p:extLst>
      <p:ext uri="{BB962C8B-B14F-4D97-AF65-F5344CB8AC3E}">
        <p14:creationId xmlns:p14="http://schemas.microsoft.com/office/powerpoint/2010/main" val="1301124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828800"/>
            <a:ext cx="9144000" cy="584776"/>
          </a:xfrm>
          <a:prstGeom prst="rect">
            <a:avLst/>
          </a:prstGeom>
        </p:spPr>
        <p:txBody>
          <a:bodyPr wrap="square">
            <a:spAutoFit/>
          </a:bodyPr>
          <a:lstStyle/>
          <a:p>
            <a:pPr algn="ctr"/>
            <a:r>
              <a:rPr lang="en-US" sz="3200" dirty="0" smtClean="0">
                <a:latin typeface="Century Schoolbook"/>
                <a:cs typeface="Century Schoolbook"/>
              </a:rPr>
              <a:t>A Simple (non-Trick) Simulation</a:t>
            </a:r>
            <a:endParaRPr lang="en-US" sz="3200" dirty="0">
              <a:latin typeface="Century Schoolbook"/>
              <a:cs typeface="Century Schoolbook"/>
            </a:endParaRPr>
          </a:p>
        </p:txBody>
      </p:sp>
    </p:spTree>
    <p:extLst>
      <p:ext uri="{BB962C8B-B14F-4D97-AF65-F5344CB8AC3E}">
        <p14:creationId xmlns:p14="http://schemas.microsoft.com/office/powerpoint/2010/main" val="281663404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Running the Numeric </a:t>
            </a:r>
            <a:r>
              <a:rPr lang="en-US" dirty="0" err="1" smtClean="0">
                <a:latin typeface="Century Schoolbook"/>
                <a:cs typeface="Century Schoolbook"/>
              </a:rPr>
              <a:t>Sim</a:t>
            </a:r>
            <a:endParaRPr lang="en-US" dirty="0">
              <a:latin typeface="Century Schoolbook"/>
              <a:cs typeface="Century Schoolbook"/>
            </a:endParaRPr>
          </a:p>
        </p:txBody>
      </p:sp>
      <p:grpSp>
        <p:nvGrpSpPr>
          <p:cNvPr id="15" name="Group 14"/>
          <p:cNvGrpSpPr/>
          <p:nvPr/>
        </p:nvGrpSpPr>
        <p:grpSpPr>
          <a:xfrm>
            <a:off x="778933" y="973666"/>
            <a:ext cx="4233334" cy="4753217"/>
            <a:chOff x="2252133" y="1075266"/>
            <a:chExt cx="4233334" cy="4753217"/>
          </a:xfrm>
        </p:grpSpPr>
        <p:pic>
          <p:nvPicPr>
            <p:cNvPr id="13" name="Picture 12"/>
            <p:cNvPicPr>
              <a:picLocks noChangeAspect="1"/>
            </p:cNvPicPr>
            <p:nvPr/>
          </p:nvPicPr>
          <p:blipFill>
            <a:blip r:embed="rId2"/>
            <a:stretch>
              <a:fillRect/>
            </a:stretch>
          </p:blipFill>
          <p:spPr>
            <a:xfrm>
              <a:off x="2252133" y="1075266"/>
              <a:ext cx="4233334" cy="4753217"/>
            </a:xfrm>
            <a:prstGeom prst="rect">
              <a:avLst/>
            </a:prstGeom>
          </p:spPr>
        </p:pic>
        <p:cxnSp>
          <p:nvCxnSpPr>
            <p:cNvPr id="10" name="Straight Connector 9"/>
            <p:cNvCxnSpPr/>
            <p:nvPr/>
          </p:nvCxnSpPr>
          <p:spPr>
            <a:xfrm>
              <a:off x="2730500" y="4669367"/>
              <a:ext cx="3670300" cy="4233"/>
            </a:xfrm>
            <a:prstGeom prst="line">
              <a:avLst/>
            </a:prstGeom>
            <a:ln w="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16" name="Oval 15"/>
          <p:cNvSpPr/>
          <p:nvPr/>
        </p:nvSpPr>
        <p:spPr>
          <a:xfrm>
            <a:off x="4521200" y="4453467"/>
            <a:ext cx="711200" cy="516467"/>
          </a:xfrm>
          <a:prstGeom prst="ellipse">
            <a:avLst/>
          </a:prstGeom>
          <a:noFill/>
          <a:ln>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303520" y="999066"/>
            <a:ext cx="3699933" cy="1200329"/>
          </a:xfrm>
          <a:prstGeom prst="rect">
            <a:avLst/>
          </a:prstGeom>
          <a:noFill/>
        </p:spPr>
        <p:txBody>
          <a:bodyPr wrap="square" rtlCol="0">
            <a:spAutoFit/>
          </a:bodyPr>
          <a:lstStyle/>
          <a:p>
            <a:r>
              <a:rPr lang="en-US" dirty="0" smtClean="0">
                <a:latin typeface="Century Schoolbook"/>
                <a:cs typeface="Century Schoolbook"/>
              </a:rPr>
              <a:t>In our analytic </a:t>
            </a:r>
            <a:r>
              <a:rPr lang="en-US" dirty="0" err="1" smtClean="0">
                <a:latin typeface="Century Schoolbook"/>
                <a:cs typeface="Century Schoolbook"/>
              </a:rPr>
              <a:t>sim</a:t>
            </a:r>
            <a:r>
              <a:rPr lang="en-US" dirty="0" smtClean="0">
                <a:latin typeface="Century Schoolbook"/>
                <a:cs typeface="Century Schoolbook"/>
              </a:rPr>
              <a:t>, we stopped updating our cannonball state at impact, when we crossed </a:t>
            </a:r>
            <a:r>
              <a:rPr lang="en-US" i="1" dirty="0" smtClean="0">
                <a:latin typeface="Century Schoolbook"/>
                <a:cs typeface="Century Schoolbook"/>
              </a:rPr>
              <a:t>y=0</a:t>
            </a:r>
            <a:r>
              <a:rPr lang="en-US" dirty="0" smtClean="0">
                <a:latin typeface="Century Schoolbook"/>
                <a:cs typeface="Century Schoolbook"/>
              </a:rPr>
              <a:t>, at </a:t>
            </a:r>
            <a:r>
              <a:rPr lang="en-US" i="1" dirty="0" smtClean="0">
                <a:latin typeface="Century Schoolbook"/>
                <a:cs typeface="Century Schoolbook"/>
              </a:rPr>
              <a:t>t=5.096839</a:t>
            </a:r>
            <a:r>
              <a:rPr lang="en-US" dirty="0" smtClean="0">
                <a:latin typeface="Century Schoolbook"/>
                <a:cs typeface="Century Schoolbook"/>
              </a:rPr>
              <a:t>.</a:t>
            </a:r>
            <a:endParaRPr lang="en-US" dirty="0">
              <a:latin typeface="Century Schoolbook"/>
              <a:cs typeface="Century Schoolbook"/>
            </a:endParaRPr>
          </a:p>
        </p:txBody>
      </p:sp>
      <p:sp>
        <p:nvSpPr>
          <p:cNvPr id="18" name="TextBox 17"/>
          <p:cNvSpPr txBox="1"/>
          <p:nvPr/>
        </p:nvSpPr>
        <p:spPr>
          <a:xfrm>
            <a:off x="5303520" y="2311409"/>
            <a:ext cx="3589865" cy="1200329"/>
          </a:xfrm>
          <a:prstGeom prst="rect">
            <a:avLst/>
          </a:prstGeom>
          <a:noFill/>
        </p:spPr>
        <p:txBody>
          <a:bodyPr wrap="square" rtlCol="0">
            <a:spAutoFit/>
          </a:bodyPr>
          <a:lstStyle/>
          <a:p>
            <a:r>
              <a:rPr lang="en-US" dirty="0" smtClean="0">
                <a:latin typeface="Century Schoolbook"/>
                <a:cs typeface="Century Schoolbook"/>
              </a:rPr>
              <a:t>In our numeric </a:t>
            </a:r>
            <a:r>
              <a:rPr lang="en-US" dirty="0" err="1" smtClean="0">
                <a:latin typeface="Century Schoolbook"/>
                <a:cs typeface="Century Schoolbook"/>
              </a:rPr>
              <a:t>sim</a:t>
            </a:r>
            <a:r>
              <a:rPr lang="en-US" dirty="0" smtClean="0">
                <a:latin typeface="Century Schoolbook"/>
                <a:cs typeface="Century Schoolbook"/>
              </a:rPr>
              <a:t>, didn’t detect impact, and continued to update the cannonball state until </a:t>
            </a:r>
            <a:r>
              <a:rPr lang="en-US" i="1" dirty="0" smtClean="0">
                <a:latin typeface="Century Schoolbook"/>
                <a:cs typeface="Century Schoolbook"/>
              </a:rPr>
              <a:t>t = 5.2</a:t>
            </a:r>
            <a:r>
              <a:rPr lang="en-US" dirty="0" smtClean="0">
                <a:latin typeface="Century Schoolbook"/>
                <a:cs typeface="Century Schoolbook"/>
              </a:rPr>
              <a:t>.</a:t>
            </a:r>
            <a:endParaRPr lang="en-US" dirty="0">
              <a:latin typeface="Century Schoolbook"/>
              <a:cs typeface="Century Schoolbook"/>
            </a:endParaRPr>
          </a:p>
        </p:txBody>
      </p:sp>
    </p:spTree>
    <p:extLst>
      <p:ext uri="{BB962C8B-B14F-4D97-AF65-F5344CB8AC3E}">
        <p14:creationId xmlns:p14="http://schemas.microsoft.com/office/powerpoint/2010/main" val="30611668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828800"/>
            <a:ext cx="9144000" cy="584776"/>
          </a:xfrm>
          <a:prstGeom prst="rect">
            <a:avLst/>
          </a:prstGeom>
          <a:noFill/>
        </p:spPr>
        <p:txBody>
          <a:bodyPr wrap="square" rtlCol="0">
            <a:spAutoFit/>
          </a:bodyPr>
          <a:lstStyle/>
          <a:p>
            <a:pPr algn="ctr"/>
            <a:r>
              <a:rPr lang="en-US" sz="3200" dirty="0" smtClean="0">
                <a:latin typeface="Century Schoolbook"/>
                <a:cs typeface="Century Schoolbook"/>
              </a:rPr>
              <a:t>So, what about the impact-time?</a:t>
            </a:r>
            <a:endParaRPr lang="en-US" sz="3200" dirty="0">
              <a:latin typeface="Century Schoolbook"/>
              <a:cs typeface="Century Schoolbook"/>
            </a:endParaRPr>
          </a:p>
        </p:txBody>
      </p:sp>
      <p:sp>
        <p:nvSpPr>
          <p:cNvPr id="5" name="Rectangle 4"/>
          <p:cNvSpPr/>
          <p:nvPr/>
        </p:nvSpPr>
        <p:spPr>
          <a:xfrm>
            <a:off x="1371600" y="3105835"/>
            <a:ext cx="6794500" cy="646331"/>
          </a:xfrm>
          <a:prstGeom prst="rect">
            <a:avLst/>
          </a:prstGeom>
        </p:spPr>
        <p:txBody>
          <a:bodyPr wrap="square">
            <a:spAutoFit/>
          </a:bodyPr>
          <a:lstStyle/>
          <a:p>
            <a:r>
              <a:rPr lang="en-US" dirty="0" smtClean="0">
                <a:latin typeface="Century Schoolbook"/>
                <a:cs typeface="Century Schoolbook"/>
              </a:rPr>
              <a:t>Remember, we’re pretending that we don’t have an analytical solution. So, we can’t use our time-of-impact equation.</a:t>
            </a:r>
            <a:endParaRPr lang="en-US" dirty="0"/>
          </a:p>
        </p:txBody>
      </p:sp>
    </p:spTree>
    <p:extLst>
      <p:ext uri="{BB962C8B-B14F-4D97-AF65-F5344CB8AC3E}">
        <p14:creationId xmlns:p14="http://schemas.microsoft.com/office/powerpoint/2010/main" val="30558200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Dynamic Events</a:t>
            </a:r>
            <a:endParaRPr lang="en-US" dirty="0">
              <a:latin typeface="Century Schoolbook"/>
              <a:cs typeface="Century Schoolbook"/>
            </a:endParaRPr>
          </a:p>
        </p:txBody>
      </p:sp>
      <p:pic>
        <p:nvPicPr>
          <p:cNvPr id="6" name="Picture 5"/>
          <p:cNvPicPr>
            <a:picLocks noChangeAspect="1"/>
          </p:cNvPicPr>
          <p:nvPr/>
        </p:nvPicPr>
        <p:blipFill>
          <a:blip r:embed="rId2"/>
          <a:stretch>
            <a:fillRect/>
          </a:stretch>
        </p:blipFill>
        <p:spPr>
          <a:xfrm>
            <a:off x="2167503" y="1693039"/>
            <a:ext cx="4815840" cy="3070860"/>
          </a:xfrm>
          <a:prstGeom prst="rect">
            <a:avLst/>
          </a:prstGeom>
          <a:ln>
            <a:noFill/>
          </a:ln>
        </p:spPr>
      </p:pic>
      <p:sp>
        <p:nvSpPr>
          <p:cNvPr id="7" name="Rectangle 6"/>
          <p:cNvSpPr/>
          <p:nvPr/>
        </p:nvSpPr>
        <p:spPr>
          <a:xfrm>
            <a:off x="914400" y="4955626"/>
            <a:ext cx="7315200" cy="923330"/>
          </a:xfrm>
          <a:prstGeom prst="rect">
            <a:avLst/>
          </a:prstGeom>
        </p:spPr>
        <p:txBody>
          <a:bodyPr wrap="square">
            <a:spAutoFit/>
          </a:bodyPr>
          <a:lstStyle/>
          <a:p>
            <a:r>
              <a:rPr lang="en-US" dirty="0" smtClean="0">
                <a:latin typeface="Century Schoolbook"/>
                <a:cs typeface="Century Schoolbook"/>
              </a:rPr>
              <a:t>In </a:t>
            </a:r>
            <a:r>
              <a:rPr lang="en-US" dirty="0">
                <a:latin typeface="Century Schoolbook"/>
                <a:cs typeface="Century Schoolbook"/>
              </a:rPr>
              <a:t>Trick, we call this type of occurrence, when our simulation state is at some boundary that we've defined, a </a:t>
            </a:r>
            <a:r>
              <a:rPr lang="en-US" b="1" dirty="0">
                <a:latin typeface="Century Schoolbook"/>
                <a:cs typeface="Century Schoolbook"/>
              </a:rPr>
              <a:t>dynamic-event</a:t>
            </a:r>
            <a:r>
              <a:rPr lang="en-US" dirty="0">
                <a:latin typeface="Century Schoolbook"/>
                <a:cs typeface="Century Schoolbook"/>
              </a:rPr>
              <a:t>. To find dynamic-events, we use </a:t>
            </a:r>
            <a:r>
              <a:rPr lang="en-US" b="1" dirty="0">
                <a:latin typeface="Century Schoolbook"/>
                <a:cs typeface="Century Schoolbook"/>
              </a:rPr>
              <a:t>dynamic-event</a:t>
            </a:r>
            <a:r>
              <a:rPr lang="en-US" dirty="0">
                <a:latin typeface="Century Schoolbook"/>
                <a:cs typeface="Century Schoolbook"/>
              </a:rPr>
              <a:t> jobs.</a:t>
            </a:r>
          </a:p>
        </p:txBody>
      </p:sp>
      <p:sp>
        <p:nvSpPr>
          <p:cNvPr id="8" name="Rectangle 7"/>
          <p:cNvSpPr/>
          <p:nvPr/>
        </p:nvSpPr>
        <p:spPr>
          <a:xfrm>
            <a:off x="914400" y="847475"/>
            <a:ext cx="7476066" cy="646331"/>
          </a:xfrm>
          <a:prstGeom prst="rect">
            <a:avLst/>
          </a:prstGeom>
        </p:spPr>
        <p:txBody>
          <a:bodyPr wrap="square">
            <a:spAutoFit/>
          </a:bodyPr>
          <a:lstStyle/>
          <a:p>
            <a:r>
              <a:rPr lang="en-US" dirty="0" smtClean="0">
                <a:latin typeface="Century Schoolbook"/>
                <a:cs typeface="Century Schoolbook"/>
              </a:rPr>
              <a:t>We need </a:t>
            </a:r>
            <a:r>
              <a:rPr lang="en-US" smtClean="0">
                <a:latin typeface="Century Schoolbook"/>
                <a:cs typeface="Century Schoolbook"/>
              </a:rPr>
              <a:t>a numerical method </a:t>
            </a:r>
            <a:r>
              <a:rPr lang="en-US" dirty="0" smtClean="0">
                <a:latin typeface="Century Schoolbook"/>
                <a:cs typeface="Century Schoolbook"/>
              </a:rPr>
              <a:t>to determine </a:t>
            </a:r>
            <a:r>
              <a:rPr lang="en-US" dirty="0">
                <a:latin typeface="Century Schoolbook"/>
                <a:cs typeface="Century Schoolbook"/>
              </a:rPr>
              <a:t>the precise time of impact, </a:t>
            </a:r>
            <a:r>
              <a:rPr lang="en-US" i="1" dirty="0">
                <a:latin typeface="Century Schoolbook"/>
                <a:cs typeface="Century Schoolbook"/>
              </a:rPr>
              <a:t>t</a:t>
            </a:r>
            <a:r>
              <a:rPr lang="en-US" dirty="0">
                <a:latin typeface="Century Schoolbook"/>
                <a:cs typeface="Century Schoolbook"/>
              </a:rPr>
              <a:t> when </a:t>
            </a:r>
            <a:r>
              <a:rPr lang="en-US" i="1" dirty="0">
                <a:latin typeface="Century Schoolbook"/>
                <a:cs typeface="Century Schoolbook"/>
              </a:rPr>
              <a:t>y(t)=0</a:t>
            </a:r>
            <a:r>
              <a:rPr lang="en-US" dirty="0">
                <a:latin typeface="Century Schoolbook"/>
                <a:cs typeface="Century Schoolbook"/>
              </a:rPr>
              <a:t>.</a:t>
            </a:r>
          </a:p>
        </p:txBody>
      </p:sp>
      <p:sp>
        <p:nvSpPr>
          <p:cNvPr id="5" name="TextBox 4"/>
          <p:cNvSpPr txBox="1"/>
          <p:nvPr/>
        </p:nvSpPr>
        <p:spPr>
          <a:xfrm rot="1797583">
            <a:off x="3098799" y="2116669"/>
            <a:ext cx="800219" cy="276999"/>
          </a:xfrm>
          <a:prstGeom prst="rect">
            <a:avLst/>
          </a:prstGeom>
          <a:noFill/>
        </p:spPr>
        <p:txBody>
          <a:bodyPr wrap="none" rtlCol="0">
            <a:spAutoFit/>
          </a:bodyPr>
          <a:lstStyle/>
          <a:p>
            <a:r>
              <a:rPr lang="en-US" sz="1200" dirty="0" smtClean="0">
                <a:solidFill>
                  <a:srgbClr val="FF0000"/>
                </a:solidFill>
              </a:rPr>
              <a:t>trajectory</a:t>
            </a:r>
            <a:endParaRPr lang="en-US" sz="1200" dirty="0">
              <a:solidFill>
                <a:srgbClr val="FF0000"/>
              </a:solidFill>
            </a:endParaRPr>
          </a:p>
        </p:txBody>
      </p:sp>
    </p:spTree>
    <p:extLst>
      <p:ext uri="{BB962C8B-B14F-4D97-AF65-F5344CB8AC3E}">
        <p14:creationId xmlns:p14="http://schemas.microsoft.com/office/powerpoint/2010/main" val="27817617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Dynamic Event Jobs</a:t>
            </a:r>
            <a:endParaRPr lang="en-US" dirty="0">
              <a:latin typeface="Century Schoolbook"/>
              <a:cs typeface="Century Schoolbook"/>
            </a:endParaRPr>
          </a:p>
        </p:txBody>
      </p:sp>
      <p:sp>
        <p:nvSpPr>
          <p:cNvPr id="2" name="Rectangle 1"/>
          <p:cNvSpPr/>
          <p:nvPr/>
        </p:nvSpPr>
        <p:spPr>
          <a:xfrm>
            <a:off x="914400" y="925606"/>
            <a:ext cx="7315200" cy="2031325"/>
          </a:xfrm>
          <a:prstGeom prst="rect">
            <a:avLst/>
          </a:prstGeom>
        </p:spPr>
        <p:txBody>
          <a:bodyPr wrap="square">
            <a:spAutoFit/>
          </a:bodyPr>
          <a:lstStyle/>
          <a:p>
            <a:r>
              <a:rPr lang="en-US" dirty="0">
                <a:latin typeface="Century Schoolbook"/>
                <a:cs typeface="Century Schoolbook"/>
              </a:rPr>
              <a:t>A dynamic-event job is called periodically, after each integration step. Its job is to detect when the simulation state crosses a user-defined event boundary, to take control of </a:t>
            </a:r>
            <a:r>
              <a:rPr lang="en-US" dirty="0" smtClean="0">
                <a:latin typeface="Century Schoolbook"/>
                <a:cs typeface="Century Schoolbook"/>
              </a:rPr>
              <a:t>integration, </a:t>
            </a:r>
            <a:r>
              <a:rPr lang="en-US" dirty="0">
                <a:latin typeface="Century Schoolbook"/>
                <a:cs typeface="Century Schoolbook"/>
              </a:rPr>
              <a:t>to find the exact event state and time, and finally to perform some action as a result. It does this using the Trick's </a:t>
            </a:r>
            <a:r>
              <a:rPr lang="en-US" dirty="0" err="1">
                <a:latin typeface="Century Schoolbook"/>
                <a:cs typeface="Century Schoolbook"/>
              </a:rPr>
              <a:t>regula_falsi</a:t>
            </a:r>
            <a:r>
              <a:rPr lang="en-US" dirty="0">
                <a:latin typeface="Century Schoolbook"/>
                <a:cs typeface="Century Schoolbook"/>
              </a:rPr>
              <a:t>() function and REGULA_FALSI data-type to implement the </a:t>
            </a:r>
            <a:r>
              <a:rPr lang="en-US" b="1" dirty="0" smtClean="0">
                <a:latin typeface="Century Schoolbook"/>
                <a:cs typeface="Century Schoolbook"/>
              </a:rPr>
              <a:t>False Position Method</a:t>
            </a:r>
            <a:r>
              <a:rPr lang="en-US" dirty="0" smtClean="0">
                <a:latin typeface="Century Schoolbook"/>
                <a:cs typeface="Century Schoolbook"/>
              </a:rPr>
              <a:t>.</a:t>
            </a:r>
            <a:endParaRPr lang="en-US" dirty="0">
              <a:latin typeface="Century Schoolbook"/>
              <a:cs typeface="Century Schoolbook"/>
            </a:endParaRPr>
          </a:p>
        </p:txBody>
      </p:sp>
    </p:spTree>
    <p:extLst>
      <p:ext uri="{BB962C8B-B14F-4D97-AF65-F5344CB8AC3E}">
        <p14:creationId xmlns:p14="http://schemas.microsoft.com/office/powerpoint/2010/main" val="20140474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Finding Events with </a:t>
            </a:r>
            <a:r>
              <a:rPr lang="en-US" i="1" dirty="0" err="1" smtClean="0">
                <a:latin typeface="Century Schoolbook"/>
                <a:cs typeface="Century Schoolbook"/>
              </a:rPr>
              <a:t>regula_falsi</a:t>
            </a:r>
            <a:r>
              <a:rPr lang="en-US" i="1" dirty="0" smtClean="0">
                <a:latin typeface="Century Schoolbook"/>
                <a:cs typeface="Century Schoolbook"/>
              </a:rPr>
              <a:t>()</a:t>
            </a:r>
            <a:r>
              <a:rPr lang="en-US" dirty="0" smtClean="0">
                <a:latin typeface="Century Schoolbook"/>
                <a:cs typeface="Century Schoolbook"/>
              </a:rPr>
              <a:t> </a:t>
            </a:r>
            <a:endParaRPr lang="en-US" dirty="0">
              <a:latin typeface="Century Schoolbook"/>
              <a:cs typeface="Century Schoolbook"/>
            </a:endParaRPr>
          </a:p>
        </p:txBody>
      </p:sp>
      <p:sp>
        <p:nvSpPr>
          <p:cNvPr id="2" name="Rectangle 1"/>
          <p:cNvSpPr/>
          <p:nvPr/>
        </p:nvSpPr>
        <p:spPr>
          <a:xfrm>
            <a:off x="914400" y="1197739"/>
            <a:ext cx="7806268" cy="2862323"/>
          </a:xfrm>
          <a:prstGeom prst="rect">
            <a:avLst/>
          </a:prstGeom>
        </p:spPr>
        <p:txBody>
          <a:bodyPr wrap="square">
            <a:spAutoFit/>
          </a:bodyPr>
          <a:lstStyle/>
          <a:p>
            <a:r>
              <a:rPr lang="en-US" dirty="0">
                <a:latin typeface="Century Schoolbook"/>
                <a:cs typeface="Century Schoolbook"/>
              </a:rPr>
              <a:t>The </a:t>
            </a:r>
            <a:r>
              <a:rPr lang="en-US" dirty="0" err="1">
                <a:latin typeface="Century Schoolbook"/>
                <a:cs typeface="Century Schoolbook"/>
              </a:rPr>
              <a:t>regula_falsi</a:t>
            </a:r>
            <a:r>
              <a:rPr lang="en-US" dirty="0">
                <a:latin typeface="Century Schoolbook"/>
                <a:cs typeface="Century Schoolbook"/>
              </a:rPr>
              <a:t>() function is the heart of a dynamic event function</a:t>
            </a:r>
            <a:r>
              <a:rPr lang="en-US" dirty="0" smtClean="0">
                <a:latin typeface="Century Schoolbook"/>
                <a:cs typeface="Century Schoolbook"/>
              </a:rPr>
              <a:t>.</a:t>
            </a:r>
          </a:p>
          <a:p>
            <a:endParaRPr lang="en-US" dirty="0">
              <a:latin typeface="Century Schoolbook"/>
              <a:cs typeface="Century Schoolbook"/>
            </a:endParaRPr>
          </a:p>
          <a:p>
            <a:r>
              <a:rPr lang="en-US" dirty="0" smtClean="0">
                <a:latin typeface="Century Schoolbook"/>
                <a:cs typeface="Century Schoolbook"/>
              </a:rPr>
              <a:t>It's </a:t>
            </a:r>
            <a:r>
              <a:rPr lang="en-US" dirty="0">
                <a:latin typeface="Century Schoolbook"/>
                <a:cs typeface="Century Schoolbook"/>
              </a:rPr>
              <a:t>job is </a:t>
            </a:r>
            <a:r>
              <a:rPr lang="en-US" dirty="0" smtClean="0">
                <a:latin typeface="Century Schoolbook"/>
                <a:cs typeface="Century Schoolbook"/>
              </a:rPr>
              <a:t>to:</a:t>
            </a:r>
          </a:p>
          <a:p>
            <a:endParaRPr lang="en-US" dirty="0">
              <a:latin typeface="Century Schoolbook"/>
              <a:cs typeface="Century Schoolbook"/>
            </a:endParaRPr>
          </a:p>
          <a:p>
            <a:pPr marL="742950" lvl="1" indent="-285750">
              <a:buFont typeface="Arial"/>
              <a:buChar char="•"/>
            </a:pPr>
            <a:r>
              <a:rPr lang="en-US" dirty="0">
                <a:latin typeface="Century Schoolbook"/>
                <a:cs typeface="Century Schoolbook"/>
              </a:rPr>
              <a:t>M</a:t>
            </a:r>
            <a:r>
              <a:rPr lang="en-US" dirty="0" smtClean="0">
                <a:latin typeface="Century Schoolbook"/>
                <a:cs typeface="Century Schoolbook"/>
              </a:rPr>
              <a:t>onitor </a:t>
            </a:r>
            <a:r>
              <a:rPr lang="en-US" dirty="0">
                <a:latin typeface="Century Schoolbook"/>
                <a:cs typeface="Century Schoolbook"/>
              </a:rPr>
              <a:t>the simulation state produced by each integration step,</a:t>
            </a:r>
          </a:p>
          <a:p>
            <a:pPr marL="742950" lvl="1" indent="-285750">
              <a:buFont typeface="Arial"/>
              <a:buChar char="•"/>
            </a:pPr>
            <a:r>
              <a:rPr lang="en-US" dirty="0">
                <a:latin typeface="Century Schoolbook"/>
                <a:cs typeface="Century Schoolbook"/>
              </a:rPr>
              <a:t>D</a:t>
            </a:r>
            <a:r>
              <a:rPr lang="en-US" dirty="0" smtClean="0">
                <a:latin typeface="Century Schoolbook"/>
                <a:cs typeface="Century Schoolbook"/>
              </a:rPr>
              <a:t>etect </a:t>
            </a:r>
            <a:r>
              <a:rPr lang="en-US" dirty="0">
                <a:latin typeface="Century Schoolbook"/>
                <a:cs typeface="Century Schoolbook"/>
              </a:rPr>
              <a:t>when the state crosses a specified event boundary, and</a:t>
            </a:r>
          </a:p>
          <a:p>
            <a:pPr marL="742950" lvl="1" indent="-285750">
              <a:buFont typeface="Arial"/>
              <a:buChar char="•"/>
            </a:pPr>
            <a:r>
              <a:rPr lang="en-US" dirty="0">
                <a:latin typeface="Century Schoolbook"/>
                <a:cs typeface="Century Schoolbook"/>
              </a:rPr>
              <a:t>G</a:t>
            </a:r>
            <a:r>
              <a:rPr lang="en-US" dirty="0" smtClean="0">
                <a:latin typeface="Century Schoolbook"/>
                <a:cs typeface="Century Schoolbook"/>
              </a:rPr>
              <a:t>uide </a:t>
            </a:r>
            <a:r>
              <a:rPr lang="en-US" dirty="0">
                <a:latin typeface="Century Schoolbook"/>
                <a:cs typeface="Century Schoolbook"/>
              </a:rPr>
              <a:t>Trick's integration scheduler to find that event</a:t>
            </a:r>
            <a:r>
              <a:rPr lang="en-US" dirty="0" smtClean="0">
                <a:latin typeface="Century Schoolbook"/>
                <a:cs typeface="Century Schoolbook"/>
              </a:rPr>
              <a:t>.</a:t>
            </a:r>
          </a:p>
          <a:p>
            <a:endParaRPr lang="en-US" dirty="0">
              <a:latin typeface="Century Schoolbook"/>
              <a:cs typeface="Century Schoolbook"/>
            </a:endParaRPr>
          </a:p>
          <a:p>
            <a:r>
              <a:rPr lang="en-US" dirty="0">
                <a:latin typeface="Century Schoolbook"/>
                <a:cs typeface="Century Schoolbook"/>
              </a:rPr>
              <a:t>Progress toward finding the event state is recorded in a </a:t>
            </a:r>
            <a:r>
              <a:rPr lang="en-US" dirty="0">
                <a:latin typeface="Consolas"/>
                <a:cs typeface="Consolas"/>
              </a:rPr>
              <a:t>REGULA_FALSI</a:t>
            </a:r>
            <a:r>
              <a:rPr lang="en-US" dirty="0">
                <a:latin typeface="Century Schoolbook"/>
                <a:cs typeface="Century Schoolbook"/>
              </a:rPr>
              <a:t> variable.</a:t>
            </a:r>
          </a:p>
        </p:txBody>
      </p:sp>
    </p:spTree>
    <p:extLst>
      <p:ext uri="{BB962C8B-B14F-4D97-AF65-F5344CB8AC3E}">
        <p14:creationId xmlns:p14="http://schemas.microsoft.com/office/powerpoint/2010/main" val="21648664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Updates to </a:t>
            </a:r>
            <a:r>
              <a:rPr lang="en-US" dirty="0" err="1" smtClean="0">
                <a:latin typeface="Consolas"/>
                <a:cs typeface="Consolas"/>
              </a:rPr>
              <a:t>cannon.h</a:t>
            </a:r>
            <a:endParaRPr lang="en-US" dirty="0">
              <a:latin typeface="Consolas"/>
              <a:cs typeface="Consolas"/>
            </a:endParaRPr>
          </a:p>
        </p:txBody>
      </p:sp>
      <p:pic>
        <p:nvPicPr>
          <p:cNvPr id="5" name="Picture 4"/>
          <p:cNvPicPr>
            <a:picLocks noChangeAspect="1"/>
          </p:cNvPicPr>
          <p:nvPr/>
        </p:nvPicPr>
        <p:blipFill>
          <a:blip r:embed="rId2"/>
          <a:stretch>
            <a:fillRect/>
          </a:stretch>
        </p:blipFill>
        <p:spPr>
          <a:xfrm>
            <a:off x="1397000" y="1540933"/>
            <a:ext cx="5638800" cy="891540"/>
          </a:xfrm>
          <a:prstGeom prst="rect">
            <a:avLst/>
          </a:prstGeom>
          <a:ln>
            <a:solidFill>
              <a:schemeClr val="bg1">
                <a:lumMod val="85000"/>
              </a:schemeClr>
            </a:solidFill>
          </a:ln>
          <a:effectLst>
            <a:outerShdw blurRad="101600" dist="38100" dir="2700000" algn="tl" rotWithShape="0">
              <a:schemeClr val="bg1">
                <a:lumMod val="85000"/>
                <a:alpha val="43000"/>
              </a:schemeClr>
            </a:outerShdw>
          </a:effectLst>
        </p:spPr>
      </p:pic>
      <p:pic>
        <p:nvPicPr>
          <p:cNvPr id="7" name="Picture 6"/>
          <p:cNvPicPr>
            <a:picLocks noChangeAspect="1"/>
          </p:cNvPicPr>
          <p:nvPr/>
        </p:nvPicPr>
        <p:blipFill>
          <a:blip r:embed="rId3"/>
          <a:stretch>
            <a:fillRect/>
          </a:stretch>
        </p:blipFill>
        <p:spPr>
          <a:xfrm>
            <a:off x="1397000" y="2819399"/>
            <a:ext cx="5631180" cy="1013460"/>
          </a:xfrm>
          <a:prstGeom prst="rect">
            <a:avLst/>
          </a:prstGeom>
          <a:ln>
            <a:solidFill>
              <a:schemeClr val="bg1">
                <a:lumMod val="85000"/>
              </a:schemeClr>
            </a:solidFill>
          </a:ln>
          <a:effectLst>
            <a:outerShdw blurRad="101600" dist="38100" dir="2700000" algn="tl" rotWithShape="0">
              <a:schemeClr val="bg1">
                <a:lumMod val="85000"/>
                <a:alpha val="43000"/>
              </a:schemeClr>
            </a:outerShdw>
          </a:effectLst>
        </p:spPr>
      </p:pic>
      <p:cxnSp>
        <p:nvCxnSpPr>
          <p:cNvPr id="10" name="Straight Arrow Connector 9"/>
          <p:cNvCxnSpPr/>
          <p:nvPr/>
        </p:nvCxnSpPr>
        <p:spPr>
          <a:xfrm flipH="1">
            <a:off x="3987801" y="2010833"/>
            <a:ext cx="3166532" cy="0"/>
          </a:xfrm>
          <a:prstGeom prst="straightConnector1">
            <a:avLst/>
          </a:prstGeom>
          <a:ln w="0">
            <a:solidFill>
              <a:srgbClr val="008000"/>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6104467" y="3399367"/>
            <a:ext cx="1049866" cy="0"/>
          </a:xfrm>
          <a:prstGeom prst="straightConnector1">
            <a:avLst/>
          </a:prstGeom>
          <a:ln w="0">
            <a:solidFill>
              <a:srgbClr val="008000"/>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7154333" y="1872333"/>
            <a:ext cx="505267" cy="276999"/>
          </a:xfrm>
          <a:prstGeom prst="rect">
            <a:avLst/>
          </a:prstGeom>
          <a:noFill/>
        </p:spPr>
        <p:txBody>
          <a:bodyPr wrap="none" rtlCol="0">
            <a:spAutoFit/>
          </a:bodyPr>
          <a:lstStyle/>
          <a:p>
            <a:r>
              <a:rPr lang="en-US" sz="1200" dirty="0" smtClean="0">
                <a:solidFill>
                  <a:srgbClr val="008000"/>
                </a:solidFill>
              </a:rPr>
              <a:t>NEW</a:t>
            </a:r>
            <a:endParaRPr lang="en-US" sz="1200" dirty="0">
              <a:solidFill>
                <a:srgbClr val="008000"/>
              </a:solidFill>
            </a:endParaRPr>
          </a:p>
        </p:txBody>
      </p:sp>
      <p:sp>
        <p:nvSpPr>
          <p:cNvPr id="18" name="TextBox 17"/>
          <p:cNvSpPr txBox="1"/>
          <p:nvPr/>
        </p:nvSpPr>
        <p:spPr>
          <a:xfrm>
            <a:off x="7154333" y="3260867"/>
            <a:ext cx="505267" cy="276999"/>
          </a:xfrm>
          <a:prstGeom prst="rect">
            <a:avLst/>
          </a:prstGeom>
          <a:noFill/>
        </p:spPr>
        <p:txBody>
          <a:bodyPr wrap="none" rtlCol="0">
            <a:spAutoFit/>
          </a:bodyPr>
          <a:lstStyle/>
          <a:p>
            <a:r>
              <a:rPr lang="en-US" sz="1200" dirty="0" smtClean="0">
                <a:solidFill>
                  <a:srgbClr val="008000"/>
                </a:solidFill>
              </a:rPr>
              <a:t>NEW</a:t>
            </a:r>
            <a:endParaRPr lang="en-US" sz="1200" dirty="0">
              <a:solidFill>
                <a:srgbClr val="008000"/>
              </a:solidFill>
            </a:endParaRPr>
          </a:p>
        </p:txBody>
      </p:sp>
      <p:sp>
        <p:nvSpPr>
          <p:cNvPr id="20" name="Rounded Rectangle 19"/>
          <p:cNvSpPr/>
          <p:nvPr/>
        </p:nvSpPr>
        <p:spPr>
          <a:xfrm>
            <a:off x="1701800" y="1921932"/>
            <a:ext cx="2286001" cy="177801"/>
          </a:xfrm>
          <a:prstGeom prst="roundRect">
            <a:avLst/>
          </a:prstGeom>
          <a:solidFill>
            <a:srgbClr val="008000">
              <a:alpha val="5000"/>
            </a:srgbClr>
          </a:solidFill>
          <a:ln w="0">
            <a:solidFill>
              <a:schemeClr val="bg1">
                <a:lumMod val="95000"/>
              </a:schemeClr>
            </a:solidFill>
          </a:ln>
          <a:effectLst>
            <a:outerShdw blurRad="50800" dist="23000" dir="5400000" rotWithShape="0">
              <a:schemeClr val="bg1">
                <a:lumMod val="85000"/>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p:cNvSpPr/>
          <p:nvPr/>
        </p:nvSpPr>
        <p:spPr>
          <a:xfrm>
            <a:off x="1989664" y="3320136"/>
            <a:ext cx="4114800" cy="177801"/>
          </a:xfrm>
          <a:prstGeom prst="roundRect">
            <a:avLst/>
          </a:prstGeom>
          <a:solidFill>
            <a:srgbClr val="008000">
              <a:alpha val="5000"/>
            </a:srgbClr>
          </a:solidFill>
          <a:ln w="0">
            <a:solidFill>
              <a:schemeClr val="bg1">
                <a:lumMod val="95000"/>
              </a:schemeClr>
            </a:solidFill>
          </a:ln>
          <a:effectLst>
            <a:outerShdw blurRad="50800" dist="23000" dir="5400000" rotWithShape="0">
              <a:schemeClr val="bg1">
                <a:lumMod val="85000"/>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1"/>
          <p:cNvGrpSpPr/>
          <p:nvPr/>
        </p:nvGrpSpPr>
        <p:grpSpPr>
          <a:xfrm>
            <a:off x="1363153" y="4433930"/>
            <a:ext cx="3589848" cy="374737"/>
            <a:chOff x="1363153" y="4433930"/>
            <a:chExt cx="3589848" cy="374737"/>
          </a:xfrm>
        </p:grpSpPr>
        <p:sp>
          <p:nvSpPr>
            <p:cNvPr id="12" name="Rectangle 11"/>
            <p:cNvSpPr/>
            <p:nvPr/>
          </p:nvSpPr>
          <p:spPr>
            <a:xfrm>
              <a:off x="1803419" y="4439335"/>
              <a:ext cx="3149582" cy="369332"/>
            </a:xfrm>
            <a:prstGeom prst="rect">
              <a:avLst/>
            </a:prstGeom>
          </p:spPr>
          <p:txBody>
            <a:bodyPr wrap="square">
              <a:spAutoFit/>
            </a:bodyPr>
            <a:lstStyle/>
            <a:p>
              <a:r>
                <a:rPr lang="en-US" dirty="0" smtClean="0">
                  <a:latin typeface="Century Schoolbook"/>
                  <a:cs typeface="Century Schoolbook"/>
                </a:rPr>
                <a:t>Update </a:t>
              </a:r>
              <a:r>
                <a:rPr lang="en-US" dirty="0" err="1" smtClean="0">
                  <a:latin typeface="Consolas"/>
                  <a:cs typeface="Consolas"/>
                </a:rPr>
                <a:t>cannon.h</a:t>
              </a:r>
              <a:r>
                <a:rPr lang="en-US" dirty="0" smtClean="0">
                  <a:latin typeface="Century Schoolbook"/>
                  <a:cs typeface="Century Schoolbook"/>
                </a:rPr>
                <a:t> as shown.</a:t>
              </a:r>
              <a:endParaRPr lang="en-US" dirty="0">
                <a:latin typeface="Century Schoolbook"/>
                <a:cs typeface="Century Schoolbook"/>
              </a:endParaRPr>
            </a:p>
          </p:txBody>
        </p:sp>
        <p:sp>
          <p:nvSpPr>
            <p:cNvPr id="13" name="Rectangle 12"/>
            <p:cNvSpPr/>
            <p:nvPr/>
          </p:nvSpPr>
          <p:spPr>
            <a:xfrm>
              <a:off x="1363153" y="4433930"/>
              <a:ext cx="417903" cy="369332"/>
            </a:xfrm>
            <a:prstGeom prst="rect">
              <a:avLst/>
            </a:prstGeom>
          </p:spPr>
          <p:txBody>
            <a:bodyPr wrap="square">
              <a:spAutoFit/>
            </a:bodyPr>
            <a:lstStyle/>
            <a:p>
              <a:r>
                <a:rPr lang="en-US" dirty="0"/>
                <a:t>👉</a:t>
              </a:r>
            </a:p>
          </p:txBody>
        </p:sp>
      </p:grpSp>
    </p:spTree>
    <p:extLst>
      <p:ext uri="{BB962C8B-B14F-4D97-AF65-F5344CB8AC3E}">
        <p14:creationId xmlns:p14="http://schemas.microsoft.com/office/powerpoint/2010/main" val="30635769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Dynamic Event Job Function: </a:t>
            </a:r>
            <a:r>
              <a:rPr lang="en-US" i="1" dirty="0" err="1">
                <a:latin typeface="Century Schoolbook"/>
                <a:cs typeface="Century Schoolbook"/>
              </a:rPr>
              <a:t>c</a:t>
            </a:r>
            <a:r>
              <a:rPr lang="en-US" i="1" dirty="0" err="1" smtClean="0">
                <a:latin typeface="Century Schoolbook"/>
                <a:cs typeface="Century Schoolbook"/>
              </a:rPr>
              <a:t>annon_impact</a:t>
            </a:r>
            <a:r>
              <a:rPr lang="en-US" i="1" dirty="0" smtClean="0">
                <a:latin typeface="Century Schoolbook"/>
                <a:cs typeface="Century Schoolbook"/>
              </a:rPr>
              <a:t>()</a:t>
            </a:r>
            <a:endParaRPr lang="en-US" i="1" dirty="0">
              <a:latin typeface="Century Schoolbook"/>
              <a:cs typeface="Century Schoolbook"/>
            </a:endParaRPr>
          </a:p>
        </p:txBody>
      </p:sp>
      <p:sp>
        <p:nvSpPr>
          <p:cNvPr id="2" name="Rectangle 1"/>
          <p:cNvSpPr/>
          <p:nvPr/>
        </p:nvSpPr>
        <p:spPr>
          <a:xfrm>
            <a:off x="1397018" y="4655235"/>
            <a:ext cx="6180649" cy="369332"/>
          </a:xfrm>
          <a:prstGeom prst="rect">
            <a:avLst/>
          </a:prstGeom>
        </p:spPr>
        <p:txBody>
          <a:bodyPr wrap="square">
            <a:spAutoFit/>
          </a:bodyPr>
          <a:lstStyle/>
          <a:p>
            <a:r>
              <a:rPr lang="en-US" dirty="0">
                <a:latin typeface="Century Schoolbook"/>
                <a:cs typeface="Century Schoolbook"/>
              </a:rPr>
              <a:t>Add </a:t>
            </a:r>
            <a:r>
              <a:rPr lang="en-US" dirty="0" smtClean="0">
                <a:latin typeface="Century Schoolbook"/>
                <a:cs typeface="Century Schoolbook"/>
              </a:rPr>
              <a:t>this function, </a:t>
            </a:r>
            <a:r>
              <a:rPr lang="en-US" dirty="0">
                <a:latin typeface="Century Schoolbook"/>
                <a:cs typeface="Century Schoolbook"/>
              </a:rPr>
              <a:t>to the bottom of </a:t>
            </a:r>
            <a:r>
              <a:rPr lang="en-US" dirty="0" err="1" smtClean="0">
                <a:latin typeface="Consolas"/>
                <a:cs typeface="Consolas"/>
              </a:rPr>
              <a:t>cannon_numeric.c</a:t>
            </a:r>
            <a:endParaRPr lang="en-US" dirty="0">
              <a:latin typeface="Century Schoolbook"/>
              <a:cs typeface="Century Schoolbook"/>
            </a:endParaRPr>
          </a:p>
        </p:txBody>
      </p:sp>
      <p:sp>
        <p:nvSpPr>
          <p:cNvPr id="7" name="Rectangle 6"/>
          <p:cNvSpPr/>
          <p:nvPr/>
        </p:nvSpPr>
        <p:spPr>
          <a:xfrm>
            <a:off x="956753" y="4649830"/>
            <a:ext cx="417903" cy="369332"/>
          </a:xfrm>
          <a:prstGeom prst="rect">
            <a:avLst/>
          </a:prstGeom>
        </p:spPr>
        <p:txBody>
          <a:bodyPr wrap="square">
            <a:spAutoFit/>
          </a:bodyPr>
          <a:lstStyle/>
          <a:p>
            <a:r>
              <a:rPr lang="en-US" dirty="0"/>
              <a:t>👉</a:t>
            </a:r>
          </a:p>
        </p:txBody>
      </p:sp>
      <p:pic>
        <p:nvPicPr>
          <p:cNvPr id="3" name="Picture 2"/>
          <p:cNvPicPr>
            <a:picLocks noChangeAspect="1"/>
          </p:cNvPicPr>
          <p:nvPr/>
        </p:nvPicPr>
        <p:blipFill>
          <a:blip r:embed="rId2"/>
          <a:stretch>
            <a:fillRect/>
          </a:stretch>
        </p:blipFill>
        <p:spPr>
          <a:xfrm>
            <a:off x="1117600" y="1214966"/>
            <a:ext cx="6652260" cy="3040380"/>
          </a:xfrm>
          <a:prstGeom prst="rect">
            <a:avLst/>
          </a:prstGeom>
          <a:ln>
            <a:solidFill>
              <a:schemeClr val="bg1">
                <a:lumMod val="85000"/>
              </a:schemeClr>
            </a:solidFill>
          </a:ln>
          <a:effectLst>
            <a:outerShdw blurRad="101600" dist="38100" dir="2700000" algn="tl" rotWithShape="0">
              <a:schemeClr val="bg1">
                <a:lumMod val="85000"/>
                <a:alpha val="43000"/>
              </a:schemeClr>
            </a:outerShdw>
          </a:effectLst>
        </p:spPr>
      </p:pic>
    </p:spTree>
    <p:extLst>
      <p:ext uri="{BB962C8B-B14F-4D97-AF65-F5344CB8AC3E}">
        <p14:creationId xmlns:p14="http://schemas.microsoft.com/office/powerpoint/2010/main" val="23270629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2184352" y="4258745"/>
            <a:ext cx="4499533" cy="1202265"/>
          </a:xfrm>
          <a:prstGeom prst="rect">
            <a:avLst/>
          </a:prstGeom>
          <a:solidFill>
            <a:schemeClr val="bg2">
              <a:lumMod val="25000"/>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2184352" y="2086011"/>
            <a:ext cx="4499533" cy="2172736"/>
          </a:xfrm>
          <a:prstGeom prst="rect">
            <a:avLst/>
          </a:prstGeom>
          <a:solidFill>
            <a:srgbClr val="0000FF">
              <a:alpha val="1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Specifying an Event Boundary </a:t>
            </a:r>
            <a:r>
              <a:rPr lang="mr-IN" dirty="0" smtClean="0">
                <a:latin typeface="Century Schoolbook"/>
                <a:cs typeface="Century Schoolbook"/>
              </a:rPr>
              <a:t>–</a:t>
            </a:r>
            <a:r>
              <a:rPr lang="en-US" dirty="0" smtClean="0">
                <a:latin typeface="Century Schoolbook"/>
                <a:cs typeface="Century Schoolbook"/>
              </a:rPr>
              <a:t> </a:t>
            </a:r>
            <a:r>
              <a:rPr lang="en-US" dirty="0" err="1" smtClean="0">
                <a:latin typeface="Consolas"/>
                <a:cs typeface="Consolas"/>
              </a:rPr>
              <a:t>REGULA_FALSI.error</a:t>
            </a:r>
            <a:r>
              <a:rPr lang="en-US" dirty="0" smtClean="0">
                <a:latin typeface="Consolas"/>
                <a:cs typeface="Consolas"/>
              </a:rPr>
              <a:t>  </a:t>
            </a:r>
            <a:endParaRPr lang="en-US" dirty="0">
              <a:latin typeface="Consolas"/>
              <a:cs typeface="Consolas"/>
            </a:endParaRPr>
          </a:p>
        </p:txBody>
      </p:sp>
      <p:cxnSp>
        <p:nvCxnSpPr>
          <p:cNvPr id="24" name="Straight Connector 23"/>
          <p:cNvCxnSpPr>
            <a:endCxn id="21" idx="5"/>
          </p:cNvCxnSpPr>
          <p:nvPr/>
        </p:nvCxnSpPr>
        <p:spPr>
          <a:xfrm>
            <a:off x="2184352" y="2429946"/>
            <a:ext cx="4499533" cy="2631749"/>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4047055" y="4207946"/>
            <a:ext cx="710914" cy="369332"/>
          </a:xfrm>
          <a:prstGeom prst="rect">
            <a:avLst/>
          </a:prstGeom>
          <a:noFill/>
        </p:spPr>
        <p:txBody>
          <a:bodyPr wrap="none" rtlCol="0">
            <a:spAutoFit/>
          </a:bodyPr>
          <a:lstStyle/>
          <a:p>
            <a:r>
              <a:rPr lang="en-US" dirty="0" smtClean="0"/>
              <a:t>220.6</a:t>
            </a:r>
            <a:endParaRPr lang="en-US" dirty="0"/>
          </a:p>
        </p:txBody>
      </p:sp>
      <p:sp>
        <p:nvSpPr>
          <p:cNvPr id="27" name="TextBox 26"/>
          <p:cNvSpPr txBox="1"/>
          <p:nvPr/>
        </p:nvSpPr>
        <p:spPr>
          <a:xfrm>
            <a:off x="5605714" y="4922525"/>
            <a:ext cx="786205" cy="369332"/>
          </a:xfrm>
          <a:prstGeom prst="rect">
            <a:avLst/>
          </a:prstGeom>
          <a:noFill/>
        </p:spPr>
        <p:txBody>
          <a:bodyPr wrap="none" rtlCol="0">
            <a:spAutoFit/>
          </a:bodyPr>
          <a:lstStyle/>
          <a:p>
            <a:r>
              <a:rPr lang="en-US" dirty="0">
                <a:solidFill>
                  <a:srgbClr val="0000FF"/>
                </a:solidFill>
              </a:rPr>
              <a:t>t</a:t>
            </a:r>
            <a:r>
              <a:rPr lang="en-US" dirty="0" smtClean="0">
                <a:solidFill>
                  <a:srgbClr val="0000FF"/>
                </a:solidFill>
              </a:rPr>
              <a:t>=5.10</a:t>
            </a:r>
            <a:endParaRPr lang="en-US" dirty="0">
              <a:solidFill>
                <a:srgbClr val="0000FF"/>
              </a:solidFill>
            </a:endParaRPr>
          </a:p>
        </p:txBody>
      </p:sp>
      <p:sp>
        <p:nvSpPr>
          <p:cNvPr id="30" name="TextBox 29"/>
          <p:cNvSpPr txBox="1"/>
          <p:nvPr/>
        </p:nvSpPr>
        <p:spPr>
          <a:xfrm>
            <a:off x="2672068" y="2086010"/>
            <a:ext cx="786205" cy="369332"/>
          </a:xfrm>
          <a:prstGeom prst="rect">
            <a:avLst/>
          </a:prstGeom>
          <a:noFill/>
        </p:spPr>
        <p:txBody>
          <a:bodyPr wrap="none" rtlCol="0">
            <a:spAutoFit/>
          </a:bodyPr>
          <a:lstStyle/>
          <a:p>
            <a:r>
              <a:rPr lang="en-US" dirty="0">
                <a:solidFill>
                  <a:srgbClr val="0000FF"/>
                </a:solidFill>
              </a:rPr>
              <a:t>t</a:t>
            </a:r>
            <a:r>
              <a:rPr lang="en-US" dirty="0" smtClean="0">
                <a:solidFill>
                  <a:srgbClr val="0000FF"/>
                </a:solidFill>
              </a:rPr>
              <a:t>=5.10</a:t>
            </a:r>
            <a:endParaRPr lang="en-US" dirty="0">
              <a:solidFill>
                <a:srgbClr val="0000FF"/>
              </a:solidFill>
            </a:endParaRPr>
          </a:p>
        </p:txBody>
      </p:sp>
      <p:sp>
        <p:nvSpPr>
          <p:cNvPr id="21" name="Oval 20"/>
          <p:cNvSpPr/>
          <p:nvPr/>
        </p:nvSpPr>
        <p:spPr>
          <a:xfrm>
            <a:off x="6527787" y="4905597"/>
            <a:ext cx="182880" cy="182880"/>
          </a:xfrm>
          <a:prstGeom prst="ellipse">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1" name="Straight Connector 30"/>
          <p:cNvCxnSpPr/>
          <p:nvPr/>
        </p:nvCxnSpPr>
        <p:spPr>
          <a:xfrm>
            <a:off x="2192813" y="2412934"/>
            <a:ext cx="4517854" cy="0"/>
          </a:xfrm>
          <a:prstGeom prst="line">
            <a:avLst/>
          </a:prstGeom>
          <a:ln w="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2556921" y="2086010"/>
            <a:ext cx="0" cy="3375001"/>
          </a:xfrm>
          <a:prstGeom prst="line">
            <a:avLst/>
          </a:prstGeom>
          <a:ln w="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4402654" y="2086010"/>
            <a:ext cx="0" cy="3375001"/>
          </a:xfrm>
          <a:prstGeom prst="line">
            <a:avLst/>
          </a:prstGeom>
          <a:ln w="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6299188" y="2086010"/>
            <a:ext cx="0" cy="3375001"/>
          </a:xfrm>
          <a:prstGeom prst="line">
            <a:avLst/>
          </a:prstGeom>
          <a:ln w="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2472254" y="2582345"/>
            <a:ext cx="182880" cy="182880"/>
          </a:xfrm>
          <a:prstGeom prst="ellipse">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1" name="Straight Arrow Connector 50"/>
          <p:cNvCxnSpPr/>
          <p:nvPr/>
        </p:nvCxnSpPr>
        <p:spPr>
          <a:xfrm flipV="1">
            <a:off x="2560096" y="2677596"/>
            <a:ext cx="4828" cy="1577975"/>
          </a:xfrm>
          <a:prstGeom prst="straightConnector1">
            <a:avLst/>
          </a:prstGeom>
          <a:ln>
            <a:solidFill>
              <a:srgbClr val="008000"/>
            </a:solidFill>
            <a:tailEnd type="triangle"/>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2209467" y="4207946"/>
            <a:ext cx="710914" cy="369332"/>
          </a:xfrm>
          <a:prstGeom prst="rect">
            <a:avLst/>
          </a:prstGeom>
          <a:noFill/>
        </p:spPr>
        <p:txBody>
          <a:bodyPr wrap="none" rtlCol="0">
            <a:spAutoFit/>
          </a:bodyPr>
          <a:lstStyle/>
          <a:p>
            <a:r>
              <a:rPr lang="en-US" dirty="0" smtClean="0"/>
              <a:t>220.4</a:t>
            </a:r>
            <a:endParaRPr lang="en-US" dirty="0"/>
          </a:p>
        </p:txBody>
      </p:sp>
      <p:cxnSp>
        <p:nvCxnSpPr>
          <p:cNvPr id="63" name="Straight Arrow Connector 62"/>
          <p:cNvCxnSpPr/>
          <p:nvPr/>
        </p:nvCxnSpPr>
        <p:spPr>
          <a:xfrm flipH="1" flipV="1">
            <a:off x="6617746" y="4255571"/>
            <a:ext cx="6351" cy="762003"/>
          </a:xfrm>
          <a:prstGeom prst="straightConnector1">
            <a:avLst/>
          </a:prstGeom>
          <a:ln>
            <a:solidFill>
              <a:srgbClr val="008000"/>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2091254" y="4258746"/>
            <a:ext cx="4699000" cy="2"/>
          </a:xfrm>
          <a:prstGeom prst="line">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2" name="Oval 21"/>
          <p:cNvSpPr/>
          <p:nvPr/>
        </p:nvSpPr>
        <p:spPr>
          <a:xfrm>
            <a:off x="5249321" y="4180851"/>
            <a:ext cx="182880" cy="182880"/>
          </a:xfrm>
          <a:prstGeom prst="ellipse">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a:off x="2571438" y="3599955"/>
            <a:ext cx="1735822" cy="246221"/>
          </a:xfrm>
          <a:prstGeom prst="rect">
            <a:avLst/>
          </a:prstGeom>
        </p:spPr>
        <p:txBody>
          <a:bodyPr wrap="none">
            <a:spAutoFit/>
          </a:bodyPr>
          <a:lstStyle/>
          <a:p>
            <a:pPr algn="ctr"/>
            <a:r>
              <a:rPr lang="en-US" sz="1000" dirty="0" err="1" smtClean="0">
                <a:solidFill>
                  <a:srgbClr val="008000"/>
                </a:solidFill>
                <a:latin typeface="Consolas"/>
                <a:cs typeface="Consolas"/>
              </a:rPr>
              <a:t>REGULA_FALSI.error</a:t>
            </a:r>
            <a:r>
              <a:rPr lang="en-US" sz="1000" dirty="0" smtClean="0">
                <a:solidFill>
                  <a:srgbClr val="008000"/>
                </a:solidFill>
                <a:latin typeface="Consolas"/>
                <a:cs typeface="Consolas"/>
              </a:rPr>
              <a:t> &gt; 0</a:t>
            </a:r>
          </a:p>
        </p:txBody>
      </p:sp>
      <p:sp>
        <p:nvSpPr>
          <p:cNvPr id="69" name="Rectangle 68"/>
          <p:cNvSpPr/>
          <p:nvPr/>
        </p:nvSpPr>
        <p:spPr>
          <a:xfrm>
            <a:off x="4848972" y="4505883"/>
            <a:ext cx="1735822" cy="246221"/>
          </a:xfrm>
          <a:prstGeom prst="rect">
            <a:avLst/>
          </a:prstGeom>
        </p:spPr>
        <p:txBody>
          <a:bodyPr wrap="none">
            <a:spAutoFit/>
          </a:bodyPr>
          <a:lstStyle/>
          <a:p>
            <a:pPr algn="ctr"/>
            <a:r>
              <a:rPr lang="en-US" sz="1000" dirty="0" err="1" smtClean="0">
                <a:solidFill>
                  <a:srgbClr val="008000"/>
                </a:solidFill>
                <a:latin typeface="Consolas"/>
                <a:cs typeface="Consolas"/>
              </a:rPr>
              <a:t>REGULA_FALSI.error</a:t>
            </a:r>
            <a:r>
              <a:rPr lang="en-US" sz="1000" dirty="0" smtClean="0">
                <a:solidFill>
                  <a:srgbClr val="008000"/>
                </a:solidFill>
                <a:latin typeface="Consolas"/>
                <a:cs typeface="Consolas"/>
              </a:rPr>
              <a:t> &lt; 0</a:t>
            </a:r>
          </a:p>
        </p:txBody>
      </p:sp>
      <p:sp>
        <p:nvSpPr>
          <p:cNvPr id="70" name="TextBox 69"/>
          <p:cNvSpPr txBox="1"/>
          <p:nvPr/>
        </p:nvSpPr>
        <p:spPr>
          <a:xfrm>
            <a:off x="2929502" y="3953947"/>
            <a:ext cx="1095172" cy="369332"/>
          </a:xfrm>
          <a:prstGeom prst="rect">
            <a:avLst/>
          </a:prstGeom>
          <a:noFill/>
        </p:spPr>
        <p:txBody>
          <a:bodyPr wrap="none" rtlCol="0">
            <a:spAutoFit/>
          </a:bodyPr>
          <a:lstStyle/>
          <a:p>
            <a:r>
              <a:rPr lang="en-US" dirty="0" smtClean="0"/>
              <a:t>Boundary</a:t>
            </a:r>
            <a:endParaRPr lang="en-US" dirty="0"/>
          </a:p>
        </p:txBody>
      </p:sp>
      <p:sp>
        <p:nvSpPr>
          <p:cNvPr id="71" name="Rectangle 70"/>
          <p:cNvSpPr/>
          <p:nvPr/>
        </p:nvSpPr>
        <p:spPr>
          <a:xfrm>
            <a:off x="1237719" y="907534"/>
            <a:ext cx="7263527" cy="646331"/>
          </a:xfrm>
          <a:prstGeom prst="rect">
            <a:avLst/>
          </a:prstGeom>
        </p:spPr>
        <p:txBody>
          <a:bodyPr wrap="none">
            <a:spAutoFit/>
          </a:bodyPr>
          <a:lstStyle/>
          <a:p>
            <a:r>
              <a:rPr lang="en-US" dirty="0" err="1" smtClean="0">
                <a:latin typeface="Consolas"/>
                <a:cs typeface="Consolas"/>
              </a:rPr>
              <a:t>REGULA_FALSI.error</a:t>
            </a:r>
            <a:r>
              <a:rPr lang="en-US" dirty="0" smtClean="0">
                <a:latin typeface="Century Schoolbook"/>
                <a:cs typeface="Century Schoolbook"/>
              </a:rPr>
              <a:t> </a:t>
            </a:r>
            <a:r>
              <a:rPr lang="mr-IN" dirty="0" smtClean="0">
                <a:latin typeface="Century Schoolbook"/>
                <a:cs typeface="Century Schoolbook"/>
              </a:rPr>
              <a:t>–</a:t>
            </a:r>
            <a:r>
              <a:rPr lang="en-US" dirty="0" smtClean="0">
                <a:latin typeface="Century Schoolbook"/>
                <a:cs typeface="Century Schoolbook"/>
              </a:rPr>
              <a:t> how far and on which side of the boundary</a:t>
            </a:r>
          </a:p>
          <a:p>
            <a:r>
              <a:rPr lang="en-US" dirty="0" smtClean="0">
                <a:latin typeface="Century Schoolbook"/>
                <a:cs typeface="Century Schoolbook"/>
              </a:rPr>
              <a:t>is the cannon ball. We set </a:t>
            </a:r>
            <a:r>
              <a:rPr lang="en-US" dirty="0" err="1" smtClean="0">
                <a:latin typeface="Century Schoolbook"/>
                <a:cs typeface="Century Schoolbook"/>
              </a:rPr>
              <a:t>rf.error</a:t>
            </a:r>
            <a:r>
              <a:rPr lang="en-US" dirty="0" smtClean="0">
                <a:latin typeface="Century Schoolbook"/>
                <a:cs typeface="Century Schoolbook"/>
              </a:rPr>
              <a:t> to the y-coordinate of the ball.</a:t>
            </a:r>
            <a:endParaRPr lang="en-US" dirty="0">
              <a:latin typeface="Century Schoolbook"/>
              <a:cs typeface="Century Schoolbook"/>
            </a:endParaRPr>
          </a:p>
        </p:txBody>
      </p:sp>
      <p:sp>
        <p:nvSpPr>
          <p:cNvPr id="33" name="TextBox 32"/>
          <p:cNvSpPr txBox="1"/>
          <p:nvPr/>
        </p:nvSpPr>
        <p:spPr>
          <a:xfrm>
            <a:off x="1659453" y="3784607"/>
            <a:ext cx="521109" cy="923330"/>
          </a:xfrm>
          <a:prstGeom prst="rect">
            <a:avLst/>
          </a:prstGeom>
          <a:noFill/>
        </p:spPr>
        <p:txBody>
          <a:bodyPr wrap="none" rtlCol="0">
            <a:spAutoFit/>
          </a:bodyPr>
          <a:lstStyle/>
          <a:p>
            <a:pPr algn="ctr"/>
            <a:r>
              <a:rPr lang="en-US" dirty="0" smtClean="0"/>
              <a:t>+</a:t>
            </a:r>
          </a:p>
          <a:p>
            <a:pPr algn="ctr"/>
            <a:r>
              <a:rPr lang="en-US" dirty="0" smtClean="0"/>
              <a:t>y=0</a:t>
            </a:r>
          </a:p>
          <a:p>
            <a:pPr algn="ctr"/>
            <a:r>
              <a:rPr lang="en-US" dirty="0"/>
              <a:t>-</a:t>
            </a:r>
          </a:p>
        </p:txBody>
      </p:sp>
    </p:spTree>
    <p:extLst>
      <p:ext uri="{BB962C8B-B14F-4D97-AF65-F5344CB8AC3E}">
        <p14:creationId xmlns:p14="http://schemas.microsoft.com/office/powerpoint/2010/main" val="6764111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Specifying an Event Boundary </a:t>
            </a:r>
            <a:r>
              <a:rPr lang="mr-IN" dirty="0" smtClean="0">
                <a:latin typeface="Century Schoolbook"/>
                <a:cs typeface="Century Schoolbook"/>
              </a:rPr>
              <a:t>–</a:t>
            </a:r>
            <a:r>
              <a:rPr lang="en-US" dirty="0" smtClean="0">
                <a:latin typeface="Century Schoolbook"/>
                <a:cs typeface="Century Schoolbook"/>
              </a:rPr>
              <a:t> </a:t>
            </a:r>
            <a:r>
              <a:rPr lang="en-US" dirty="0" err="1" smtClean="0">
                <a:latin typeface="Consolas"/>
                <a:cs typeface="Consolas"/>
              </a:rPr>
              <a:t>REGULA_FALSI.mode</a:t>
            </a:r>
            <a:r>
              <a:rPr lang="en-US" dirty="0" smtClean="0">
                <a:latin typeface="Consolas"/>
                <a:cs typeface="Consolas"/>
              </a:rPr>
              <a:t>  </a:t>
            </a:r>
            <a:endParaRPr lang="en-US" dirty="0">
              <a:latin typeface="Consolas"/>
              <a:cs typeface="Consolas"/>
            </a:endParaRPr>
          </a:p>
        </p:txBody>
      </p:sp>
      <p:sp>
        <p:nvSpPr>
          <p:cNvPr id="71" name="Rectangle 70"/>
          <p:cNvSpPr/>
          <p:nvPr/>
        </p:nvSpPr>
        <p:spPr>
          <a:xfrm>
            <a:off x="990601" y="1326634"/>
            <a:ext cx="7526952" cy="646331"/>
          </a:xfrm>
          <a:prstGeom prst="rect">
            <a:avLst/>
          </a:prstGeom>
        </p:spPr>
        <p:txBody>
          <a:bodyPr wrap="square">
            <a:spAutoFit/>
          </a:bodyPr>
          <a:lstStyle/>
          <a:p>
            <a:r>
              <a:rPr lang="en-US" dirty="0" err="1" smtClean="0">
                <a:latin typeface="Consolas"/>
                <a:cs typeface="Consolas"/>
              </a:rPr>
              <a:t>REGULA_FALSI.mode</a:t>
            </a:r>
            <a:r>
              <a:rPr lang="en-US" dirty="0" smtClean="0">
                <a:latin typeface="Century Schoolbook"/>
                <a:cs typeface="Century Schoolbook"/>
              </a:rPr>
              <a:t> </a:t>
            </a:r>
            <a:r>
              <a:rPr lang="mr-IN" dirty="0" smtClean="0">
                <a:latin typeface="Century Schoolbook"/>
                <a:cs typeface="Century Schoolbook"/>
              </a:rPr>
              <a:t>–</a:t>
            </a:r>
            <a:r>
              <a:rPr lang="en-US" dirty="0" smtClean="0">
                <a:latin typeface="Century Schoolbook"/>
                <a:cs typeface="Century Schoolbook"/>
              </a:rPr>
              <a:t> enumeration value that constrains an event</a:t>
            </a:r>
          </a:p>
          <a:p>
            <a:r>
              <a:rPr lang="en-US" dirty="0" smtClean="0">
                <a:latin typeface="Century Schoolbook"/>
                <a:cs typeface="Century Schoolbook"/>
              </a:rPr>
              <a:t>to a particular direction of boundary crossing.</a:t>
            </a:r>
            <a:endParaRPr lang="en-US" dirty="0">
              <a:latin typeface="Century Schoolbook"/>
              <a:cs typeface="Century Schoolbook"/>
            </a:endParaRPr>
          </a:p>
        </p:txBody>
      </p:sp>
      <p:sp>
        <p:nvSpPr>
          <p:cNvPr id="2" name="Rectangle 1"/>
          <p:cNvSpPr/>
          <p:nvPr/>
        </p:nvSpPr>
        <p:spPr>
          <a:xfrm>
            <a:off x="1049867" y="2446547"/>
            <a:ext cx="7374467" cy="1754327"/>
          </a:xfrm>
          <a:prstGeom prst="rect">
            <a:avLst/>
          </a:prstGeom>
        </p:spPr>
        <p:txBody>
          <a:bodyPr wrap="square">
            <a:spAutoFit/>
          </a:bodyPr>
          <a:lstStyle/>
          <a:p>
            <a:pPr marL="285750" indent="-285750">
              <a:buFont typeface="Arial"/>
              <a:buChar char="•"/>
            </a:pPr>
            <a:r>
              <a:rPr lang="en-US" b="1" dirty="0" smtClean="0">
                <a:latin typeface="Consolas"/>
                <a:cs typeface="Consolas"/>
              </a:rPr>
              <a:t>Increasing</a:t>
            </a:r>
            <a:r>
              <a:rPr lang="en-US" dirty="0" smtClean="0">
                <a:latin typeface="Century Schoolbook"/>
                <a:cs typeface="Century Schoolbook"/>
              </a:rPr>
              <a:t> </a:t>
            </a:r>
            <a:r>
              <a:rPr lang="en-US" dirty="0">
                <a:latin typeface="Century Schoolbook"/>
                <a:cs typeface="Century Schoolbook"/>
              </a:rPr>
              <a:t>- specifies that an event occurs only when the boundary is crossed from negative to positive</a:t>
            </a:r>
            <a:r>
              <a:rPr lang="en-US" dirty="0" smtClean="0">
                <a:latin typeface="Century Schoolbook"/>
                <a:cs typeface="Century Schoolbook"/>
              </a:rPr>
              <a:t>.</a:t>
            </a:r>
            <a:endParaRPr lang="en-US" dirty="0">
              <a:latin typeface="Century Schoolbook"/>
              <a:cs typeface="Century Schoolbook"/>
            </a:endParaRPr>
          </a:p>
          <a:p>
            <a:pPr marL="285750" indent="-285750">
              <a:buFont typeface="Arial"/>
              <a:buChar char="•"/>
            </a:pPr>
            <a:r>
              <a:rPr lang="en-US" b="1" dirty="0">
                <a:latin typeface="Consolas"/>
                <a:cs typeface="Consolas"/>
              </a:rPr>
              <a:t>Decreasing</a:t>
            </a:r>
            <a:r>
              <a:rPr lang="en-US" dirty="0">
                <a:latin typeface="Century Schoolbook"/>
                <a:cs typeface="Century Schoolbook"/>
              </a:rPr>
              <a:t> - specifies that an event occurs only when the boundary is crossed from positive to negative</a:t>
            </a:r>
            <a:r>
              <a:rPr lang="en-US" dirty="0" smtClean="0">
                <a:latin typeface="Century Schoolbook"/>
                <a:cs typeface="Century Schoolbook"/>
              </a:rPr>
              <a:t>.</a:t>
            </a:r>
          </a:p>
          <a:p>
            <a:pPr marL="285750" indent="-285750">
              <a:buFont typeface="Arial"/>
              <a:buChar char="•"/>
            </a:pPr>
            <a:r>
              <a:rPr lang="en-US" b="1" dirty="0">
                <a:latin typeface="Consolas"/>
                <a:cs typeface="Consolas"/>
              </a:rPr>
              <a:t>Any</a:t>
            </a:r>
            <a:r>
              <a:rPr lang="en-US" dirty="0">
                <a:latin typeface="Century Schoolbook"/>
                <a:cs typeface="Century Schoolbook"/>
              </a:rPr>
              <a:t> - (default) specifies that an event occurs when the boundary is crossed from either </a:t>
            </a:r>
            <a:r>
              <a:rPr lang="en-US" dirty="0" smtClean="0">
                <a:latin typeface="Century Schoolbook"/>
                <a:cs typeface="Century Schoolbook"/>
              </a:rPr>
              <a:t>direction.</a:t>
            </a:r>
            <a:endParaRPr lang="en-US" dirty="0">
              <a:latin typeface="Century Schoolbook"/>
              <a:cs typeface="Century Schoolbook"/>
            </a:endParaRPr>
          </a:p>
        </p:txBody>
      </p:sp>
    </p:spTree>
    <p:extLst>
      <p:ext uri="{BB962C8B-B14F-4D97-AF65-F5344CB8AC3E}">
        <p14:creationId xmlns:p14="http://schemas.microsoft.com/office/powerpoint/2010/main" val="18743877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Calling </a:t>
            </a:r>
            <a:r>
              <a:rPr lang="en-US" i="1" dirty="0" err="1" smtClean="0">
                <a:latin typeface="Consolas"/>
                <a:cs typeface="Consolas"/>
              </a:rPr>
              <a:t>regula_falsi</a:t>
            </a:r>
            <a:r>
              <a:rPr lang="en-US" i="1" dirty="0" smtClean="0">
                <a:latin typeface="Consolas"/>
                <a:cs typeface="Consolas"/>
              </a:rPr>
              <a:t>()</a:t>
            </a:r>
            <a:endParaRPr lang="en-US" i="1" dirty="0">
              <a:latin typeface="Consolas"/>
              <a:cs typeface="Consolas"/>
            </a:endParaRPr>
          </a:p>
        </p:txBody>
      </p:sp>
      <p:sp>
        <p:nvSpPr>
          <p:cNvPr id="5" name="Rectangle 4"/>
          <p:cNvSpPr/>
          <p:nvPr/>
        </p:nvSpPr>
        <p:spPr>
          <a:xfrm>
            <a:off x="914400" y="1371600"/>
            <a:ext cx="7238999" cy="923330"/>
          </a:xfrm>
          <a:prstGeom prst="rect">
            <a:avLst/>
          </a:prstGeom>
        </p:spPr>
        <p:txBody>
          <a:bodyPr wrap="square">
            <a:spAutoFit/>
          </a:bodyPr>
          <a:lstStyle/>
          <a:p>
            <a:r>
              <a:rPr lang="en-US" dirty="0" smtClean="0">
                <a:latin typeface="Century Schoolbook"/>
                <a:cs typeface="Century Schoolbook"/>
              </a:rPr>
              <a:t>The </a:t>
            </a:r>
            <a:r>
              <a:rPr lang="en-US" dirty="0" err="1" smtClean="0">
                <a:latin typeface="Century Schoolbook"/>
                <a:cs typeface="Century Schoolbook"/>
              </a:rPr>
              <a:t>regula_falsi</a:t>
            </a:r>
            <a:r>
              <a:rPr lang="en-US" dirty="0" smtClean="0">
                <a:latin typeface="Century Schoolbook"/>
                <a:cs typeface="Century Schoolbook"/>
              </a:rPr>
              <a:t> function estimates the amount of time until </a:t>
            </a:r>
            <a:r>
              <a:rPr lang="en-US" dirty="0" err="1">
                <a:latin typeface="Consolas"/>
                <a:cs typeface="Consolas"/>
              </a:rPr>
              <a:t>REGULA_FALSI.error</a:t>
            </a:r>
            <a:r>
              <a:rPr lang="en-US" dirty="0">
                <a:latin typeface="Consolas"/>
                <a:cs typeface="Consolas"/>
              </a:rPr>
              <a:t> </a:t>
            </a:r>
            <a:r>
              <a:rPr lang="en-US" dirty="0" smtClean="0">
                <a:latin typeface="Century Schoolbook"/>
                <a:cs typeface="Century Schoolbook"/>
              </a:rPr>
              <a:t>reaches</a:t>
            </a:r>
            <a:r>
              <a:rPr lang="en-US" dirty="0" smtClean="0">
                <a:latin typeface="Consolas"/>
                <a:cs typeface="Consolas"/>
              </a:rPr>
              <a:t> 0</a:t>
            </a:r>
            <a:r>
              <a:rPr lang="en-US" dirty="0" smtClean="0">
                <a:latin typeface="Century Schoolbook"/>
                <a:cs typeface="Century Schoolbook"/>
              </a:rPr>
              <a:t>, that is, when the boundary will be crossed.  </a:t>
            </a:r>
            <a:endParaRPr lang="en-US" dirty="0">
              <a:latin typeface="Century Schoolbook"/>
              <a:cs typeface="Century Schoolbook"/>
            </a:endParaRPr>
          </a:p>
        </p:txBody>
      </p:sp>
      <p:sp>
        <p:nvSpPr>
          <p:cNvPr id="6" name="Rectangle 5"/>
          <p:cNvSpPr/>
          <p:nvPr/>
        </p:nvSpPr>
        <p:spPr>
          <a:xfrm>
            <a:off x="914400" y="2555514"/>
            <a:ext cx="6231467" cy="307777"/>
          </a:xfrm>
          <a:prstGeom prst="rect">
            <a:avLst/>
          </a:prstGeom>
          <a:solidFill>
            <a:schemeClr val="bg1">
              <a:lumMod val="95000"/>
            </a:schemeClr>
          </a:solidFill>
          <a:ln>
            <a:solidFill>
              <a:schemeClr val="bg1">
                <a:lumMod val="85000"/>
              </a:schemeClr>
            </a:solidFill>
          </a:ln>
          <a:effectLst>
            <a:outerShdw blurRad="101600" dist="38100" dir="2700000" algn="tl" rotWithShape="0">
              <a:schemeClr val="bg1">
                <a:lumMod val="85000"/>
                <a:alpha val="43000"/>
              </a:schemeClr>
            </a:outerShdw>
          </a:effectLst>
        </p:spPr>
        <p:txBody>
          <a:bodyPr wrap="square">
            <a:spAutoFit/>
          </a:bodyPr>
          <a:lstStyle/>
          <a:p>
            <a:r>
              <a:rPr lang="en-US" sz="1400" i="1" dirty="0" smtClean="0">
                <a:latin typeface="Consolas"/>
                <a:cs typeface="Consolas"/>
              </a:rPr>
              <a:t>double </a:t>
            </a:r>
            <a:r>
              <a:rPr lang="en-US" sz="1400" i="1" dirty="0" err="1" smtClean="0">
                <a:latin typeface="Consolas"/>
                <a:cs typeface="Consolas"/>
              </a:rPr>
              <a:t>regula_falsi</a:t>
            </a:r>
            <a:r>
              <a:rPr lang="en-US" sz="1400" dirty="0" smtClean="0">
                <a:latin typeface="Consolas"/>
                <a:cs typeface="Consolas"/>
              </a:rPr>
              <a:t>( </a:t>
            </a:r>
            <a:r>
              <a:rPr lang="en-US" sz="1400" i="1" dirty="0" err="1" smtClean="0">
                <a:latin typeface="Consolas"/>
                <a:cs typeface="Consolas"/>
              </a:rPr>
              <a:t>currentIntegrationTime</a:t>
            </a:r>
            <a:r>
              <a:rPr lang="en-US" sz="1400" dirty="0" smtClean="0">
                <a:latin typeface="Consolas"/>
                <a:cs typeface="Consolas"/>
              </a:rPr>
              <a:t>, </a:t>
            </a:r>
            <a:r>
              <a:rPr lang="en-US" sz="1200" i="1" dirty="0" err="1" smtClean="0">
                <a:latin typeface="Consolas"/>
                <a:cs typeface="Consolas"/>
              </a:rPr>
              <a:t>regulaFalsi_p</a:t>
            </a:r>
            <a:r>
              <a:rPr lang="en-US" sz="1400" dirty="0" smtClean="0">
                <a:latin typeface="Consolas"/>
                <a:cs typeface="Consolas"/>
              </a:rPr>
              <a:t> </a:t>
            </a:r>
            <a:r>
              <a:rPr lang="en-US" sz="1400" dirty="0">
                <a:latin typeface="Consolas"/>
                <a:cs typeface="Consolas"/>
              </a:rPr>
              <a:t>);</a:t>
            </a:r>
          </a:p>
        </p:txBody>
      </p:sp>
      <p:sp>
        <p:nvSpPr>
          <p:cNvPr id="7" name="Rectangle 6"/>
          <p:cNvSpPr/>
          <p:nvPr/>
        </p:nvSpPr>
        <p:spPr>
          <a:xfrm>
            <a:off x="914400" y="3303601"/>
            <a:ext cx="5964053" cy="369332"/>
          </a:xfrm>
          <a:prstGeom prst="rect">
            <a:avLst/>
          </a:prstGeom>
        </p:spPr>
        <p:txBody>
          <a:bodyPr wrap="none">
            <a:spAutoFit/>
          </a:bodyPr>
          <a:lstStyle/>
          <a:p>
            <a:r>
              <a:rPr lang="en-US" b="1" i="1" dirty="0" err="1" smtClean="0">
                <a:latin typeface="Century Schoolbook"/>
                <a:cs typeface="Century Schoolbook"/>
              </a:rPr>
              <a:t>currentIntegrationTime</a:t>
            </a:r>
            <a:r>
              <a:rPr lang="en-US" i="1" dirty="0" smtClean="0">
                <a:latin typeface="Century Schoolbook"/>
                <a:cs typeface="Century Schoolbook"/>
              </a:rPr>
              <a:t> </a:t>
            </a:r>
            <a:r>
              <a:rPr lang="mr-IN" i="1" dirty="0" smtClean="0">
                <a:latin typeface="Century Schoolbook"/>
                <a:cs typeface="Century Schoolbook"/>
              </a:rPr>
              <a:t>–</a:t>
            </a:r>
            <a:r>
              <a:rPr lang="en-US" i="1" dirty="0" smtClean="0">
                <a:latin typeface="Century Schoolbook"/>
                <a:cs typeface="Century Schoolbook"/>
              </a:rPr>
              <a:t> from </a:t>
            </a:r>
            <a:r>
              <a:rPr lang="en-US" dirty="0" err="1" smtClean="0">
                <a:latin typeface="Consolas"/>
                <a:cs typeface="Consolas"/>
              </a:rPr>
              <a:t>get_integ_time</a:t>
            </a:r>
            <a:r>
              <a:rPr lang="en-US" dirty="0" smtClean="0">
                <a:latin typeface="Consolas"/>
                <a:cs typeface="Consolas"/>
              </a:rPr>
              <a:t>()</a:t>
            </a:r>
            <a:r>
              <a:rPr lang="en-US" i="1" dirty="0" smtClean="0">
                <a:latin typeface="Century Schoolbook"/>
                <a:cs typeface="Century Schoolbook"/>
              </a:rPr>
              <a:t> </a:t>
            </a:r>
            <a:endParaRPr lang="en-US" dirty="0">
              <a:latin typeface="Century Schoolbook"/>
              <a:cs typeface="Century Schoolbook"/>
            </a:endParaRPr>
          </a:p>
        </p:txBody>
      </p:sp>
      <p:sp>
        <p:nvSpPr>
          <p:cNvPr id="8" name="Rectangle 7"/>
          <p:cNvSpPr/>
          <p:nvPr/>
        </p:nvSpPr>
        <p:spPr>
          <a:xfrm>
            <a:off x="914400" y="3838536"/>
            <a:ext cx="5441404" cy="400110"/>
          </a:xfrm>
          <a:prstGeom prst="rect">
            <a:avLst/>
          </a:prstGeom>
        </p:spPr>
        <p:txBody>
          <a:bodyPr wrap="none">
            <a:spAutoFit/>
          </a:bodyPr>
          <a:lstStyle/>
          <a:p>
            <a:r>
              <a:rPr lang="en-US" b="1" i="1" dirty="0" err="1" smtClean="0">
                <a:latin typeface="Century Schoolbook"/>
                <a:cs typeface="Century Schoolbook"/>
              </a:rPr>
              <a:t>regulaFalsi_p</a:t>
            </a:r>
            <a:r>
              <a:rPr lang="en-US" i="1" dirty="0" smtClean="0">
                <a:latin typeface="Century Schoolbook"/>
                <a:cs typeface="Century Schoolbook"/>
              </a:rPr>
              <a:t> </a:t>
            </a:r>
            <a:r>
              <a:rPr lang="mr-IN" i="1" dirty="0" smtClean="0">
                <a:latin typeface="Century Schoolbook"/>
                <a:cs typeface="Century Schoolbook"/>
              </a:rPr>
              <a:t>–</a:t>
            </a:r>
            <a:r>
              <a:rPr lang="en-US" i="1" dirty="0" smtClean="0">
                <a:latin typeface="Century Schoolbook"/>
                <a:cs typeface="Century Schoolbook"/>
              </a:rPr>
              <a:t> pointer to </a:t>
            </a:r>
            <a:r>
              <a:rPr lang="en-US" dirty="0" smtClean="0">
                <a:latin typeface="Consolas"/>
                <a:cs typeface="Consolas"/>
              </a:rPr>
              <a:t>REGULA_FALSI</a:t>
            </a:r>
            <a:r>
              <a:rPr lang="en-US" i="1" dirty="0" smtClean="0">
                <a:latin typeface="Century Schoolbook"/>
                <a:cs typeface="Century Schoolbook"/>
              </a:rPr>
              <a:t> object.</a:t>
            </a:r>
            <a:r>
              <a:rPr lang="en-US" sz="2000" dirty="0" smtClean="0">
                <a:latin typeface="Century Schoolbook"/>
                <a:cs typeface="Century Schoolbook"/>
              </a:rPr>
              <a:t> </a:t>
            </a:r>
            <a:endParaRPr lang="en-US" dirty="0">
              <a:latin typeface="Century Schoolbook"/>
              <a:cs typeface="Century Schoolbook"/>
            </a:endParaRPr>
          </a:p>
        </p:txBody>
      </p:sp>
      <p:sp>
        <p:nvSpPr>
          <p:cNvPr id="9" name="Rectangle 8"/>
          <p:cNvSpPr/>
          <p:nvPr/>
        </p:nvSpPr>
        <p:spPr>
          <a:xfrm>
            <a:off x="914400" y="4431200"/>
            <a:ext cx="6732282" cy="369332"/>
          </a:xfrm>
          <a:prstGeom prst="rect">
            <a:avLst/>
          </a:prstGeom>
        </p:spPr>
        <p:txBody>
          <a:bodyPr wrap="none">
            <a:spAutoFit/>
          </a:bodyPr>
          <a:lstStyle/>
          <a:p>
            <a:r>
              <a:rPr lang="en-US" b="1" dirty="0" smtClean="0">
                <a:latin typeface="Century Schoolbook"/>
                <a:cs typeface="Century Schoolbook"/>
              </a:rPr>
              <a:t>Returns </a:t>
            </a:r>
            <a:r>
              <a:rPr lang="mr-IN" dirty="0" smtClean="0">
                <a:latin typeface="Century Schoolbook"/>
                <a:cs typeface="Century Schoolbook"/>
              </a:rPr>
              <a:t>–</a:t>
            </a:r>
            <a:r>
              <a:rPr lang="en-US" dirty="0" smtClean="0">
                <a:latin typeface="Century Schoolbook"/>
                <a:cs typeface="Century Schoolbook"/>
              </a:rPr>
              <a:t> an estimate of the amount of time until the event.</a:t>
            </a:r>
            <a:endParaRPr lang="en-US" dirty="0">
              <a:latin typeface="Century Schoolbook"/>
              <a:cs typeface="Century Schoolbook"/>
            </a:endParaRPr>
          </a:p>
        </p:txBody>
      </p:sp>
    </p:spTree>
    <p:extLst>
      <p:ext uri="{BB962C8B-B14F-4D97-AF65-F5344CB8AC3E}">
        <p14:creationId xmlns:p14="http://schemas.microsoft.com/office/powerpoint/2010/main" val="2246532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622053" y="1117701"/>
            <a:ext cx="5844540" cy="3672840"/>
          </a:xfrm>
          <a:prstGeom prst="rect">
            <a:avLst/>
          </a:prstGeom>
          <a:ln>
            <a:solidFill>
              <a:schemeClr val="bg1">
                <a:lumMod val="85000"/>
              </a:schemeClr>
            </a:solidFill>
          </a:ln>
          <a:effectLst>
            <a:outerShdw blurRad="101600" dist="38100" dir="2700000" algn="tl" rotWithShape="0">
              <a:schemeClr val="bg1">
                <a:lumMod val="85000"/>
                <a:alpha val="43000"/>
              </a:schemeClr>
            </a:outerShdw>
          </a:effectLst>
        </p:spPr>
      </p:pic>
      <p:sp>
        <p:nvSpPr>
          <p:cNvPr id="2" name="TextBox 1"/>
          <p:cNvSpPr txBox="1"/>
          <p:nvPr/>
        </p:nvSpPr>
        <p:spPr>
          <a:xfrm>
            <a:off x="1619937" y="835008"/>
            <a:ext cx="2046053" cy="276999"/>
          </a:xfrm>
          <a:prstGeom prst="rect">
            <a:avLst/>
          </a:prstGeom>
          <a:noFill/>
          <a:ln>
            <a:noFill/>
          </a:ln>
        </p:spPr>
        <p:txBody>
          <a:bodyPr wrap="none" rtlCol="0">
            <a:spAutoFit/>
          </a:bodyPr>
          <a:lstStyle/>
          <a:p>
            <a:r>
              <a:rPr lang="en-US" sz="1200" dirty="0" err="1" smtClean="0">
                <a:latin typeface="Consolas"/>
                <a:cs typeface="Consolas"/>
              </a:rPr>
              <a:t>Cannon.c</a:t>
            </a:r>
            <a:r>
              <a:rPr lang="en-US" sz="1200" dirty="0" smtClean="0">
                <a:latin typeface="Consolas"/>
                <a:cs typeface="Consolas"/>
              </a:rPr>
              <a:t> (page 1 of 2)</a:t>
            </a:r>
            <a:endParaRPr lang="en-US" sz="1200" dirty="0">
              <a:latin typeface="Consolas"/>
              <a:cs typeface="Consolas"/>
            </a:endParaRPr>
          </a:p>
        </p:txBody>
      </p:sp>
    </p:spTree>
    <p:extLst>
      <p:ext uri="{BB962C8B-B14F-4D97-AF65-F5344CB8AC3E}">
        <p14:creationId xmlns:p14="http://schemas.microsoft.com/office/powerpoint/2010/main" val="709881426"/>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71600" y="1168407"/>
            <a:ext cx="6489700" cy="3929380"/>
          </a:xfrm>
          <a:prstGeom prst="rect">
            <a:avLst/>
          </a:prstGeom>
          <a:ln>
            <a:solidFill>
              <a:schemeClr val="bg1">
                <a:lumMod val="85000"/>
              </a:schemeClr>
            </a:solidFill>
          </a:ln>
          <a:effectLst>
            <a:outerShdw blurRad="101600" dist="38100" dir="2700000" algn="tl" rotWithShape="0">
              <a:schemeClr val="bg1">
                <a:lumMod val="85000"/>
                <a:alpha val="43000"/>
              </a:schemeClr>
            </a:outerShdw>
          </a:effectLst>
        </p:spPr>
      </p:pic>
      <p:sp>
        <p:nvSpPr>
          <p:cNvPr id="5" name="Rectangle 4"/>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Update </a:t>
            </a:r>
            <a:r>
              <a:rPr lang="en-US" dirty="0" err="1" smtClean="0">
                <a:latin typeface="Consolas"/>
                <a:cs typeface="Consolas"/>
              </a:rPr>
              <a:t>cannon_numeric.h</a:t>
            </a:r>
            <a:endParaRPr lang="en-US" dirty="0">
              <a:latin typeface="Consolas"/>
              <a:cs typeface="Consolas"/>
            </a:endParaRPr>
          </a:p>
        </p:txBody>
      </p:sp>
      <p:cxnSp>
        <p:nvCxnSpPr>
          <p:cNvPr id="6" name="Straight Arrow Connector 5"/>
          <p:cNvCxnSpPr/>
          <p:nvPr/>
        </p:nvCxnSpPr>
        <p:spPr>
          <a:xfrm flipH="1">
            <a:off x="4301073" y="3996265"/>
            <a:ext cx="3166532" cy="0"/>
          </a:xfrm>
          <a:prstGeom prst="straightConnector1">
            <a:avLst/>
          </a:prstGeom>
          <a:ln w="0">
            <a:solidFill>
              <a:srgbClr val="008000"/>
            </a:solidFill>
            <a:tailEnd type="triangle"/>
          </a:ln>
        </p:spPr>
        <p:style>
          <a:lnRef idx="2">
            <a:schemeClr val="accent1"/>
          </a:lnRef>
          <a:fillRef idx="0">
            <a:schemeClr val="accent1"/>
          </a:fillRef>
          <a:effectRef idx="1">
            <a:schemeClr val="accent1"/>
          </a:effectRef>
          <a:fontRef idx="minor">
            <a:schemeClr val="tx1"/>
          </a:fontRef>
        </p:style>
      </p:cxnSp>
      <p:sp>
        <p:nvSpPr>
          <p:cNvPr id="7" name="Rounded Rectangle 6"/>
          <p:cNvSpPr/>
          <p:nvPr/>
        </p:nvSpPr>
        <p:spPr>
          <a:xfrm>
            <a:off x="1761061" y="3907363"/>
            <a:ext cx="2548471" cy="198969"/>
          </a:xfrm>
          <a:prstGeom prst="roundRect">
            <a:avLst/>
          </a:prstGeom>
          <a:solidFill>
            <a:srgbClr val="008000">
              <a:alpha val="5000"/>
            </a:srgbClr>
          </a:solidFill>
          <a:ln w="0">
            <a:solidFill>
              <a:schemeClr val="bg1">
                <a:lumMod val="95000"/>
              </a:schemeClr>
            </a:solidFill>
          </a:ln>
          <a:effectLst>
            <a:outerShdw blurRad="50800" dist="23000" dir="5400000" rotWithShape="0">
              <a:schemeClr val="bg1">
                <a:lumMod val="85000"/>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7408331" y="3832366"/>
            <a:ext cx="505267" cy="276999"/>
          </a:xfrm>
          <a:prstGeom prst="rect">
            <a:avLst/>
          </a:prstGeom>
          <a:noFill/>
        </p:spPr>
        <p:txBody>
          <a:bodyPr wrap="none" rtlCol="0">
            <a:spAutoFit/>
          </a:bodyPr>
          <a:lstStyle/>
          <a:p>
            <a:r>
              <a:rPr lang="en-US" sz="1200" dirty="0" smtClean="0">
                <a:solidFill>
                  <a:srgbClr val="008000"/>
                </a:solidFill>
              </a:rPr>
              <a:t>NEW</a:t>
            </a:r>
            <a:endParaRPr lang="en-US" sz="1200" dirty="0">
              <a:solidFill>
                <a:srgbClr val="008000"/>
              </a:solidFill>
            </a:endParaRPr>
          </a:p>
        </p:txBody>
      </p:sp>
    </p:spTree>
    <p:extLst>
      <p:ext uri="{BB962C8B-B14F-4D97-AF65-F5344CB8AC3E}">
        <p14:creationId xmlns:p14="http://schemas.microsoft.com/office/powerpoint/2010/main" val="30470786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689158" y="1054046"/>
            <a:ext cx="5698490" cy="4107180"/>
          </a:xfrm>
          <a:prstGeom prst="rect">
            <a:avLst/>
          </a:prstGeom>
        </p:spPr>
      </p:pic>
      <p:sp>
        <p:nvSpPr>
          <p:cNvPr id="2" name="Rectangle 1"/>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Update </a:t>
            </a:r>
            <a:r>
              <a:rPr lang="en-US" dirty="0" err="1" smtClean="0">
                <a:latin typeface="Century Schoolbook"/>
                <a:cs typeface="Century Schoolbook"/>
              </a:rPr>
              <a:t>S_define</a:t>
            </a:r>
            <a:r>
              <a:rPr lang="en-US" dirty="0" smtClean="0">
                <a:latin typeface="Century Schoolbook"/>
                <a:cs typeface="Century Schoolbook"/>
              </a:rPr>
              <a:t> for Numeric </a:t>
            </a:r>
            <a:r>
              <a:rPr lang="en-US" dirty="0" err="1" smtClean="0">
                <a:latin typeface="Century Schoolbook"/>
                <a:cs typeface="Century Schoolbook"/>
              </a:rPr>
              <a:t>Sim</a:t>
            </a:r>
            <a:endParaRPr lang="en-US" dirty="0">
              <a:latin typeface="Century Schoolbook"/>
              <a:cs typeface="Century Schoolbook"/>
            </a:endParaRPr>
          </a:p>
        </p:txBody>
      </p:sp>
      <p:cxnSp>
        <p:nvCxnSpPr>
          <p:cNvPr id="4" name="Straight Arrow Connector 3"/>
          <p:cNvCxnSpPr>
            <a:stCxn id="5" idx="1"/>
            <a:endCxn id="6" idx="3"/>
          </p:cNvCxnSpPr>
          <p:nvPr/>
        </p:nvCxnSpPr>
        <p:spPr>
          <a:xfrm flipH="1" flipV="1">
            <a:off x="6210300" y="4447719"/>
            <a:ext cx="1680633" cy="5748"/>
          </a:xfrm>
          <a:prstGeom prst="straightConnector1">
            <a:avLst/>
          </a:prstGeom>
          <a:ln w="0">
            <a:solidFill>
              <a:srgbClr val="008000"/>
            </a:solidFill>
            <a:tailEnd type="triangle"/>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7890933" y="4314967"/>
            <a:ext cx="505267" cy="276999"/>
          </a:xfrm>
          <a:prstGeom prst="rect">
            <a:avLst/>
          </a:prstGeom>
          <a:noFill/>
        </p:spPr>
        <p:txBody>
          <a:bodyPr wrap="none" rtlCol="0">
            <a:spAutoFit/>
          </a:bodyPr>
          <a:lstStyle/>
          <a:p>
            <a:r>
              <a:rPr lang="en-US" sz="1200" dirty="0" smtClean="0">
                <a:solidFill>
                  <a:srgbClr val="008000"/>
                </a:solidFill>
              </a:rPr>
              <a:t>NEW</a:t>
            </a:r>
            <a:endParaRPr lang="en-US" sz="1200" dirty="0">
              <a:solidFill>
                <a:srgbClr val="008000"/>
              </a:solidFill>
            </a:endParaRPr>
          </a:p>
        </p:txBody>
      </p:sp>
      <p:sp>
        <p:nvSpPr>
          <p:cNvPr id="6" name="Rounded Rectangle 5"/>
          <p:cNvSpPr/>
          <p:nvPr/>
        </p:nvSpPr>
        <p:spPr>
          <a:xfrm>
            <a:off x="2726264" y="4374237"/>
            <a:ext cx="3484036" cy="146964"/>
          </a:xfrm>
          <a:prstGeom prst="roundRect">
            <a:avLst/>
          </a:prstGeom>
          <a:solidFill>
            <a:srgbClr val="008000">
              <a:alpha val="5000"/>
            </a:srgbClr>
          </a:solidFill>
          <a:ln w="0">
            <a:solidFill>
              <a:schemeClr val="bg1">
                <a:lumMod val="95000"/>
              </a:schemeClr>
            </a:solidFill>
          </a:ln>
          <a:effectLst>
            <a:outerShdw blurRad="50800" dist="23000" dir="5400000" rotWithShape="0">
              <a:schemeClr val="bg1">
                <a:lumMod val="85000"/>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69175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1143000" y="1046205"/>
            <a:ext cx="3996246" cy="371562"/>
            <a:chOff x="1147253" y="1503405"/>
            <a:chExt cx="3996246" cy="371562"/>
          </a:xfrm>
        </p:grpSpPr>
        <p:sp>
          <p:nvSpPr>
            <p:cNvPr id="4" name="Rectangle 3"/>
            <p:cNvSpPr/>
            <p:nvPr/>
          </p:nvSpPr>
          <p:spPr>
            <a:xfrm>
              <a:off x="1511318" y="1505635"/>
              <a:ext cx="3632181" cy="369332"/>
            </a:xfrm>
            <a:prstGeom prst="rect">
              <a:avLst/>
            </a:prstGeom>
            <a:ln>
              <a:noFill/>
            </a:ln>
          </p:spPr>
          <p:txBody>
            <a:bodyPr wrap="square">
              <a:spAutoFit/>
            </a:bodyPr>
            <a:lstStyle/>
            <a:p>
              <a:r>
                <a:rPr lang="en-US" dirty="0" smtClean="0">
                  <a:latin typeface="Century Schoolbook"/>
                  <a:cs typeface="Century Schoolbook"/>
                </a:rPr>
                <a:t>Rebuild </a:t>
              </a:r>
              <a:r>
                <a:rPr lang="en-US" dirty="0" err="1" smtClean="0">
                  <a:latin typeface="Century Schoolbook"/>
                  <a:cs typeface="Century Schoolbook"/>
                </a:rPr>
                <a:t>SIM_Cannon_numeric</a:t>
              </a:r>
              <a:r>
                <a:rPr lang="en-US" dirty="0" smtClean="0">
                  <a:latin typeface="Century Schoolbook"/>
                  <a:cs typeface="Century Schoolbook"/>
                </a:rPr>
                <a:t>.</a:t>
              </a:r>
              <a:endParaRPr lang="en-US" dirty="0">
                <a:latin typeface="Century Schoolbook"/>
                <a:cs typeface="Century Schoolbook"/>
              </a:endParaRPr>
            </a:p>
          </p:txBody>
        </p:sp>
        <p:sp>
          <p:nvSpPr>
            <p:cNvPr id="5" name="Rectangle 4"/>
            <p:cNvSpPr/>
            <p:nvPr/>
          </p:nvSpPr>
          <p:spPr>
            <a:xfrm>
              <a:off x="1147253" y="1503405"/>
              <a:ext cx="365760" cy="369332"/>
            </a:xfrm>
            <a:prstGeom prst="rect">
              <a:avLst/>
            </a:prstGeom>
            <a:ln>
              <a:noFill/>
            </a:ln>
          </p:spPr>
          <p:txBody>
            <a:bodyPr wrap="square">
              <a:spAutoFit/>
            </a:bodyPr>
            <a:lstStyle/>
            <a:p>
              <a:r>
                <a:rPr lang="en-US" dirty="0"/>
                <a:t>👉</a:t>
              </a:r>
            </a:p>
          </p:txBody>
        </p:sp>
      </p:grpSp>
      <p:grpSp>
        <p:nvGrpSpPr>
          <p:cNvPr id="11" name="Group 10"/>
          <p:cNvGrpSpPr/>
          <p:nvPr/>
        </p:nvGrpSpPr>
        <p:grpSpPr>
          <a:xfrm>
            <a:off x="1143000" y="1652630"/>
            <a:ext cx="1316547" cy="371562"/>
            <a:chOff x="1147253" y="1893930"/>
            <a:chExt cx="1316547" cy="371562"/>
          </a:xfrm>
        </p:grpSpPr>
        <p:sp>
          <p:nvSpPr>
            <p:cNvPr id="8" name="Rectangle 7"/>
            <p:cNvSpPr/>
            <p:nvPr/>
          </p:nvSpPr>
          <p:spPr>
            <a:xfrm>
              <a:off x="1511319" y="1896160"/>
              <a:ext cx="952481" cy="369332"/>
            </a:xfrm>
            <a:prstGeom prst="rect">
              <a:avLst/>
            </a:prstGeom>
            <a:ln>
              <a:noFill/>
            </a:ln>
          </p:spPr>
          <p:txBody>
            <a:bodyPr wrap="square">
              <a:spAutoFit/>
            </a:bodyPr>
            <a:lstStyle/>
            <a:p>
              <a:r>
                <a:rPr lang="en-US" dirty="0" smtClean="0">
                  <a:latin typeface="Century Schoolbook"/>
                  <a:cs typeface="Century Schoolbook"/>
                </a:rPr>
                <a:t>Run it.</a:t>
              </a:r>
              <a:endParaRPr lang="en-US" dirty="0">
                <a:latin typeface="Century Schoolbook"/>
                <a:cs typeface="Century Schoolbook"/>
              </a:endParaRPr>
            </a:p>
          </p:txBody>
        </p:sp>
        <p:sp>
          <p:nvSpPr>
            <p:cNvPr id="9" name="Rectangle 8"/>
            <p:cNvSpPr/>
            <p:nvPr/>
          </p:nvSpPr>
          <p:spPr>
            <a:xfrm>
              <a:off x="1147253" y="1893930"/>
              <a:ext cx="365760" cy="369332"/>
            </a:xfrm>
            <a:prstGeom prst="rect">
              <a:avLst/>
            </a:prstGeom>
            <a:ln>
              <a:noFill/>
            </a:ln>
          </p:spPr>
          <p:txBody>
            <a:bodyPr wrap="square">
              <a:spAutoFit/>
            </a:bodyPr>
            <a:lstStyle/>
            <a:p>
              <a:r>
                <a:rPr lang="en-US" dirty="0"/>
                <a:t>👉</a:t>
              </a:r>
            </a:p>
          </p:txBody>
        </p:sp>
      </p:grpSp>
      <p:sp>
        <p:nvSpPr>
          <p:cNvPr id="10" name="Rectangle 9"/>
          <p:cNvSpPr/>
          <p:nvPr/>
        </p:nvSpPr>
        <p:spPr>
          <a:xfrm>
            <a:off x="0" y="314867"/>
            <a:ext cx="9143999" cy="369332"/>
          </a:xfrm>
          <a:prstGeom prst="rect">
            <a:avLst/>
          </a:prstGeom>
        </p:spPr>
        <p:txBody>
          <a:bodyPr wrap="square">
            <a:spAutoFit/>
          </a:bodyPr>
          <a:lstStyle/>
          <a:p>
            <a:pPr algn="ctr"/>
            <a:r>
              <a:rPr lang="en-US" dirty="0" smtClean="0">
                <a:latin typeface="Century Schoolbook"/>
                <a:cs typeface="Century Schoolbook"/>
              </a:rPr>
              <a:t>Running the Completed Numeric </a:t>
            </a:r>
            <a:r>
              <a:rPr lang="en-US" dirty="0" err="1" smtClean="0">
                <a:latin typeface="Century Schoolbook"/>
                <a:cs typeface="Century Schoolbook"/>
              </a:rPr>
              <a:t>Sim</a:t>
            </a:r>
            <a:r>
              <a:rPr lang="en-US" dirty="0" smtClean="0">
                <a:latin typeface="Century Schoolbook"/>
                <a:cs typeface="Century Schoolbook"/>
              </a:rPr>
              <a:t> </a:t>
            </a:r>
            <a:endParaRPr lang="en-US" dirty="0">
              <a:latin typeface="Century Schoolbook"/>
              <a:cs typeface="Century Schoolbook"/>
            </a:endParaRPr>
          </a:p>
        </p:txBody>
      </p:sp>
      <p:sp>
        <p:nvSpPr>
          <p:cNvPr id="2" name="Rectangle 1"/>
          <p:cNvSpPr/>
          <p:nvPr/>
        </p:nvSpPr>
        <p:spPr>
          <a:xfrm>
            <a:off x="1955799" y="2788273"/>
            <a:ext cx="4927601" cy="1815882"/>
          </a:xfrm>
          <a:prstGeom prst="rect">
            <a:avLst/>
          </a:prstGeom>
        </p:spPr>
        <p:txBody>
          <a:bodyPr wrap="square">
            <a:spAutoFit/>
          </a:bodyPr>
          <a:lstStyle/>
          <a:p>
            <a:r>
              <a:rPr lang="pt-BR" sz="1400" dirty="0">
                <a:latin typeface="Consolas"/>
                <a:cs typeface="Consolas"/>
              </a:rPr>
              <a:t>IMPACT: </a:t>
            </a:r>
            <a:r>
              <a:rPr lang="pt-BR" sz="1400" dirty="0" err="1">
                <a:latin typeface="Consolas"/>
                <a:cs typeface="Consolas"/>
              </a:rPr>
              <a:t>t</a:t>
            </a:r>
            <a:r>
              <a:rPr lang="pt-BR" sz="1400" dirty="0">
                <a:latin typeface="Consolas"/>
                <a:cs typeface="Consolas"/>
              </a:rPr>
              <a:t> = 5.096839959, </a:t>
            </a:r>
            <a:r>
              <a:rPr lang="pt-BR" sz="1400" dirty="0" err="1">
                <a:latin typeface="Consolas"/>
                <a:cs typeface="Consolas"/>
              </a:rPr>
              <a:t>pos</a:t>
            </a:r>
            <a:r>
              <a:rPr lang="pt-BR" sz="1400" dirty="0">
                <a:latin typeface="Consolas"/>
                <a:cs typeface="Consolas"/>
              </a:rPr>
              <a:t>[0] = 220.699644186</a:t>
            </a:r>
          </a:p>
          <a:p>
            <a:endParaRPr lang="pt-BR" sz="1400" dirty="0">
              <a:latin typeface="Consolas"/>
              <a:cs typeface="Consolas"/>
            </a:endParaRPr>
          </a:p>
          <a:p>
            <a:r>
              <a:rPr lang="mr-IN" sz="1400" dirty="0">
                <a:latin typeface="Consolas"/>
                <a:cs typeface="Consolas"/>
              </a:rPr>
              <a:t>========================================</a:t>
            </a:r>
          </a:p>
          <a:p>
            <a:r>
              <a:rPr lang="en-US" sz="1400" dirty="0">
                <a:latin typeface="Consolas"/>
                <a:cs typeface="Consolas"/>
              </a:rPr>
              <a:t>      Cannon Ball State at Shutdown     </a:t>
            </a:r>
          </a:p>
          <a:p>
            <a:r>
              <a:rPr lang="mr-IN" sz="1400" dirty="0">
                <a:latin typeface="Consolas"/>
                <a:cs typeface="Consolas"/>
              </a:rPr>
              <a:t>t = 5.2</a:t>
            </a:r>
          </a:p>
          <a:p>
            <a:r>
              <a:rPr lang="pt-BR" sz="1400" dirty="0" err="1">
                <a:latin typeface="Consolas"/>
                <a:cs typeface="Consolas"/>
              </a:rPr>
              <a:t>pos</a:t>
            </a:r>
            <a:r>
              <a:rPr lang="pt-BR" sz="1400" dirty="0">
                <a:latin typeface="Consolas"/>
                <a:cs typeface="Consolas"/>
              </a:rPr>
              <a:t> = [220.699644186, 0.000000000]</a:t>
            </a:r>
          </a:p>
          <a:p>
            <a:r>
              <a:rPr lang="pt-BR" sz="1400" dirty="0" err="1">
                <a:latin typeface="Consolas"/>
                <a:cs typeface="Consolas"/>
              </a:rPr>
              <a:t>vel</a:t>
            </a:r>
            <a:r>
              <a:rPr lang="pt-BR" sz="1400" dirty="0">
                <a:latin typeface="Consolas"/>
                <a:cs typeface="Consolas"/>
              </a:rPr>
              <a:t> = [0.000000000, 0.000000000]</a:t>
            </a:r>
          </a:p>
          <a:p>
            <a:r>
              <a:rPr lang="mr-IN" sz="1400" dirty="0">
                <a:latin typeface="Consolas"/>
                <a:cs typeface="Consolas"/>
              </a:rPr>
              <a:t>========================================</a:t>
            </a:r>
          </a:p>
        </p:txBody>
      </p:sp>
      <p:sp>
        <p:nvSpPr>
          <p:cNvPr id="13" name="TextBox 12"/>
          <p:cNvSpPr txBox="1"/>
          <p:nvPr/>
        </p:nvSpPr>
        <p:spPr>
          <a:xfrm>
            <a:off x="1371600" y="4936067"/>
            <a:ext cx="5317067" cy="369332"/>
          </a:xfrm>
          <a:prstGeom prst="rect">
            <a:avLst/>
          </a:prstGeom>
          <a:noFill/>
        </p:spPr>
        <p:txBody>
          <a:bodyPr wrap="square" rtlCol="0">
            <a:spAutoFit/>
          </a:bodyPr>
          <a:lstStyle/>
          <a:p>
            <a:r>
              <a:rPr lang="en-US" dirty="0" smtClean="0">
                <a:latin typeface="Century Schoolbook"/>
                <a:cs typeface="Century Schoolbook"/>
              </a:rPr>
              <a:t>The </a:t>
            </a:r>
            <a:r>
              <a:rPr lang="en-US" b="1" dirty="0" smtClean="0">
                <a:latin typeface="Century Schoolbook"/>
                <a:cs typeface="Century Schoolbook"/>
              </a:rPr>
              <a:t>same</a:t>
            </a:r>
            <a:r>
              <a:rPr lang="en-US" dirty="0" smtClean="0">
                <a:latin typeface="Century Schoolbook"/>
                <a:cs typeface="Century Schoolbook"/>
              </a:rPr>
              <a:t> answer we got with our analytic </a:t>
            </a:r>
            <a:r>
              <a:rPr lang="en-US" dirty="0" err="1" smtClean="0">
                <a:latin typeface="Century Schoolbook"/>
                <a:cs typeface="Century Schoolbook"/>
              </a:rPr>
              <a:t>sim</a:t>
            </a:r>
            <a:r>
              <a:rPr lang="en-US" dirty="0" smtClean="0">
                <a:latin typeface="Century Schoolbook"/>
                <a:cs typeface="Century Schoolbook"/>
              </a:rPr>
              <a:t>!</a:t>
            </a:r>
            <a:endParaRPr lang="en-US" dirty="0">
              <a:latin typeface="Century Schoolbook"/>
              <a:cs typeface="Century Schoolbook"/>
            </a:endParaRPr>
          </a:p>
        </p:txBody>
      </p:sp>
      <p:sp>
        <p:nvSpPr>
          <p:cNvPr id="14" name="TextBox 13"/>
          <p:cNvSpPr txBox="1"/>
          <p:nvPr/>
        </p:nvSpPr>
        <p:spPr>
          <a:xfrm>
            <a:off x="1295400" y="2480733"/>
            <a:ext cx="1058332" cy="369332"/>
          </a:xfrm>
          <a:prstGeom prst="rect">
            <a:avLst/>
          </a:prstGeom>
          <a:noFill/>
        </p:spPr>
        <p:txBody>
          <a:bodyPr wrap="square" rtlCol="0">
            <a:spAutoFit/>
          </a:bodyPr>
          <a:lstStyle/>
          <a:p>
            <a:r>
              <a:rPr lang="en-US" dirty="0" smtClean="0">
                <a:latin typeface="Century Schoolbook"/>
                <a:cs typeface="Century Schoolbook"/>
              </a:rPr>
              <a:t>We get:</a:t>
            </a:r>
            <a:endParaRPr lang="en-US" dirty="0">
              <a:latin typeface="Century Schoolbook"/>
              <a:cs typeface="Century Schoolbook"/>
            </a:endParaRPr>
          </a:p>
        </p:txBody>
      </p:sp>
    </p:spTree>
    <p:extLst>
      <p:ext uri="{BB962C8B-B14F-4D97-AF65-F5344CB8AC3E}">
        <p14:creationId xmlns:p14="http://schemas.microsoft.com/office/powerpoint/2010/main" val="22882006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35371" y="2277533"/>
            <a:ext cx="4728841" cy="923330"/>
          </a:xfrm>
          <a:prstGeom prst="rect">
            <a:avLst/>
          </a:prstGeom>
          <a:noFill/>
        </p:spPr>
        <p:txBody>
          <a:bodyPr wrap="none" rtlCol="0">
            <a:spAutoFit/>
          </a:bodyPr>
          <a:lstStyle/>
          <a:p>
            <a:pPr algn="ctr"/>
            <a:r>
              <a:rPr lang="en-US" b="1" dirty="0" smtClean="0">
                <a:latin typeface="Century Schoolbook"/>
                <a:cs typeface="Century Schoolbook"/>
              </a:rPr>
              <a:t>Congratulations!</a:t>
            </a:r>
          </a:p>
          <a:p>
            <a:pPr algn="ctr"/>
            <a:endParaRPr lang="en-US" b="1" dirty="0" smtClean="0">
              <a:latin typeface="Century Schoolbook"/>
              <a:cs typeface="Century Schoolbook"/>
            </a:endParaRPr>
          </a:p>
          <a:p>
            <a:r>
              <a:rPr lang="en-US" dirty="0" smtClean="0">
                <a:latin typeface="Century Schoolbook"/>
                <a:cs typeface="Century Schoolbook"/>
              </a:rPr>
              <a:t>You’ve completed the Basic Trick Tutorial!</a:t>
            </a:r>
            <a:endParaRPr lang="en-US" dirty="0">
              <a:latin typeface="Century Schoolbook"/>
              <a:cs typeface="Century Schoolbook"/>
            </a:endParaRPr>
          </a:p>
        </p:txBody>
      </p:sp>
    </p:spTree>
    <p:extLst>
      <p:ext uri="{BB962C8B-B14F-4D97-AF65-F5344CB8AC3E}">
        <p14:creationId xmlns:p14="http://schemas.microsoft.com/office/powerpoint/2010/main" val="1100314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682412" y="955757"/>
            <a:ext cx="5882640" cy="4701540"/>
          </a:xfrm>
          <a:prstGeom prst="rect">
            <a:avLst/>
          </a:prstGeom>
          <a:ln>
            <a:solidFill>
              <a:schemeClr val="bg1">
                <a:lumMod val="85000"/>
              </a:schemeClr>
            </a:solidFill>
          </a:ln>
          <a:effectLst>
            <a:outerShdw blurRad="101600" dist="38100" dir="2700000" algn="tl" rotWithShape="0">
              <a:schemeClr val="bg1">
                <a:lumMod val="85000"/>
                <a:alpha val="43000"/>
              </a:schemeClr>
            </a:outerShdw>
          </a:effectLst>
        </p:spPr>
      </p:pic>
      <p:sp>
        <p:nvSpPr>
          <p:cNvPr id="3" name="TextBox 2"/>
          <p:cNvSpPr txBox="1"/>
          <p:nvPr/>
        </p:nvSpPr>
        <p:spPr>
          <a:xfrm>
            <a:off x="1678148" y="672018"/>
            <a:ext cx="2046053" cy="276999"/>
          </a:xfrm>
          <a:prstGeom prst="rect">
            <a:avLst/>
          </a:prstGeom>
          <a:noFill/>
          <a:ln>
            <a:noFill/>
          </a:ln>
        </p:spPr>
        <p:txBody>
          <a:bodyPr wrap="none" rtlCol="0">
            <a:spAutoFit/>
          </a:bodyPr>
          <a:lstStyle/>
          <a:p>
            <a:r>
              <a:rPr lang="en-US" sz="1200" dirty="0" err="1" smtClean="0">
                <a:latin typeface="Consolas"/>
                <a:cs typeface="Consolas"/>
              </a:rPr>
              <a:t>Cannon.c</a:t>
            </a:r>
            <a:r>
              <a:rPr lang="en-US" sz="1200" dirty="0" smtClean="0">
                <a:latin typeface="Consolas"/>
                <a:cs typeface="Consolas"/>
              </a:rPr>
              <a:t> (page 2 of 2)</a:t>
            </a:r>
            <a:endParaRPr lang="en-US" sz="1200" dirty="0">
              <a:latin typeface="Consolas"/>
              <a:cs typeface="Consolas"/>
            </a:endParaRPr>
          </a:p>
        </p:txBody>
      </p:sp>
    </p:spTree>
    <p:extLst>
      <p:ext uri="{BB962C8B-B14F-4D97-AF65-F5344CB8AC3E}">
        <p14:creationId xmlns:p14="http://schemas.microsoft.com/office/powerpoint/2010/main" val="318337914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7281</TotalTime>
  <Words>3978</Words>
  <Application>Microsoft Macintosh PowerPoint</Application>
  <PresentationFormat>On-screen Show (4:3)</PresentationFormat>
  <Paragraphs>618</Paragraphs>
  <Slides>83</Slides>
  <Notes>14</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83</vt:i4>
      </vt:variant>
    </vt:vector>
  </HeadingPairs>
  <TitlesOfParts>
    <vt:vector size="85" baseType="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dc:creator>
  <cp:lastModifiedBy>John</cp:lastModifiedBy>
  <cp:revision>368</cp:revision>
  <dcterms:created xsi:type="dcterms:W3CDTF">2018-01-26T20:37:18Z</dcterms:created>
  <dcterms:modified xsi:type="dcterms:W3CDTF">2018-02-21T00:19:27Z</dcterms:modified>
</cp:coreProperties>
</file>